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6" r:id="rId19"/>
    <p:sldId id="274" r:id="rId20"/>
  </p:sldIdLst>
  <p:sldSz cx="18288000" cy="10287000"/>
  <p:notesSz cx="6858000" cy="9144000"/>
  <p:embeddedFontLst>
    <p:embeddedFont>
      <p:font typeface="Ahkio" pitchFamily="2" charset="77"/>
      <p:regular r:id="rId21"/>
    </p:embeddedFont>
    <p:embeddedFont>
      <p:font typeface="Avenir" panose="02000503020000020003" pitchFamily="2" charset="0"/>
      <p:regular r:id="rId22"/>
    </p:embeddedFont>
    <p:embeddedFont>
      <p:font typeface="Avenir Light" panose="020B0402020203020204" pitchFamily="34" charset="77"/>
      <p:regular r:id="rId23"/>
    </p:embeddedFont>
    <p:embeddedFont>
      <p:font typeface="Avenir Ultra-Bold" panose="020B0803020203020204" pitchFamily="34" charset="77"/>
      <p:regular r:id="rId24"/>
    </p:embeddedFont>
    <p:embeddedFont>
      <p:font typeface="Telegraf 1"/>
      <p:regular r:id="rId25"/>
    </p:embeddedFont>
    <p:embeddedFont>
      <p:font typeface="Telegraf 1 Bold"/>
      <p:regular r:id="rId26"/>
    </p:embeddedFont>
    <p:embeddedFont>
      <p:font typeface="Telegraf 2" pitchFamily="2" charset="77"/>
      <p:regular r:id="rId27"/>
    </p:embeddedFont>
    <p:embeddedFont>
      <p:font typeface="Telegraf 2 Bold" pitchFamily="2" charset="77"/>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svg"/><Relationship Id="rId7"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2575832"/>
          </a:xfrm>
          <a:prstGeom prst="rect">
            <a:avLst/>
          </a:prstGeom>
          <a:solidFill>
            <a:srgbClr val="56C02B"/>
          </a:solidFill>
        </p:spPr>
        <p:txBody>
          <a:bodyPr/>
          <a:lstStyle/>
          <a:p>
            <a:endParaRPr lang="en-US"/>
          </a:p>
        </p:txBody>
      </p:sp>
      <p:grpSp>
        <p:nvGrpSpPr>
          <p:cNvPr id="3" name="Group 3"/>
          <p:cNvGrpSpPr/>
          <p:nvPr/>
        </p:nvGrpSpPr>
        <p:grpSpPr>
          <a:xfrm>
            <a:off x="885273" y="1866900"/>
            <a:ext cx="12595582" cy="7653338"/>
            <a:chOff x="-27777" y="1400479"/>
            <a:chExt cx="16794109" cy="10204450"/>
          </a:xfrm>
        </p:grpSpPr>
        <p:sp>
          <p:nvSpPr>
            <p:cNvPr id="4" name="TextBox 4"/>
            <p:cNvSpPr txBox="1"/>
            <p:nvPr/>
          </p:nvSpPr>
          <p:spPr>
            <a:xfrm>
              <a:off x="0" y="10434412"/>
              <a:ext cx="16766332" cy="821267"/>
            </a:xfrm>
            <a:prstGeom prst="rect">
              <a:avLst/>
            </a:prstGeom>
          </p:spPr>
          <p:txBody>
            <a:bodyPr lIns="0" tIns="0" rIns="0" bIns="0" rtlCol="0" anchor="t">
              <a:spAutoFit/>
            </a:bodyPr>
            <a:lstStyle/>
            <a:p>
              <a:pPr algn="l">
                <a:lnSpc>
                  <a:spcPts val="4900"/>
                </a:lnSpc>
                <a:spcBef>
                  <a:spcPct val="0"/>
                </a:spcBef>
              </a:pPr>
              <a:r>
                <a:rPr lang="en-US" sz="3500" b="1">
                  <a:solidFill>
                    <a:srgbClr val="E866B0"/>
                  </a:solidFill>
                  <a:latin typeface="Telegraf 1 Bold"/>
                  <a:ea typeface="Telegraf 1 Bold"/>
                  <a:cs typeface="Telegraf 1 Bold"/>
                  <a:sym typeface="Telegraf 1 Bold"/>
                </a:rPr>
                <a:t>November, 2025</a:t>
              </a:r>
            </a:p>
          </p:txBody>
        </p:sp>
        <p:sp>
          <p:nvSpPr>
            <p:cNvPr id="5" name="TextBox 5"/>
            <p:cNvSpPr txBox="1"/>
            <p:nvPr/>
          </p:nvSpPr>
          <p:spPr>
            <a:xfrm>
              <a:off x="-27777" y="1400479"/>
              <a:ext cx="16766332" cy="10204450"/>
            </a:xfrm>
            <a:prstGeom prst="rect">
              <a:avLst/>
            </a:prstGeom>
          </p:spPr>
          <p:txBody>
            <a:bodyPr lIns="0" tIns="0" rIns="0" bIns="0" rtlCol="0" anchor="t">
              <a:spAutoFit/>
            </a:bodyPr>
            <a:lstStyle/>
            <a:p>
              <a:pPr algn="l">
                <a:lnSpc>
                  <a:spcPts val="10499"/>
                </a:lnSpc>
              </a:pPr>
              <a:r>
                <a:rPr lang="en-US" sz="9999" b="1" dirty="0">
                  <a:solidFill>
                    <a:srgbClr val="000000"/>
                  </a:solidFill>
                  <a:latin typeface="Telegraf 1 Bold"/>
                  <a:ea typeface="Telegraf 1 Bold"/>
                  <a:cs typeface="Telegraf 1 Bold"/>
                  <a:sym typeface="Telegraf 1 Bold"/>
                </a:rPr>
                <a:t>Proposals for Database Utilization from a Political Perspective</a:t>
              </a:r>
            </a:p>
            <a:p>
              <a:pPr algn="l">
                <a:lnSpc>
                  <a:spcPts val="3675"/>
                </a:lnSpc>
              </a:pPr>
              <a:r>
                <a:rPr lang="en-US" sz="3500" b="1" dirty="0">
                  <a:solidFill>
                    <a:srgbClr val="000000"/>
                  </a:solidFill>
                  <a:latin typeface="Telegraf 1 Bold"/>
                  <a:ea typeface="Telegraf 1 Bold"/>
                  <a:cs typeface="Telegraf 1 Bold"/>
                  <a:sym typeface="Telegraf 1 Bold"/>
                </a:rPr>
                <a:t>International Workshop: Utilization of monitoring data and database related to marine plastic pollution</a:t>
              </a:r>
            </a:p>
          </p:txBody>
        </p:sp>
      </p:grpSp>
      <p:sp>
        <p:nvSpPr>
          <p:cNvPr id="6" name="AutoShape 6"/>
          <p:cNvSpPr/>
          <p:nvPr/>
        </p:nvSpPr>
        <p:spPr>
          <a:xfrm>
            <a:off x="0" y="2570389"/>
            <a:ext cx="406854" cy="2575832"/>
          </a:xfrm>
          <a:prstGeom prst="rect">
            <a:avLst/>
          </a:prstGeom>
          <a:solidFill>
            <a:srgbClr val="E866B0"/>
          </a:solidFill>
        </p:spPr>
        <p:txBody>
          <a:bodyPr/>
          <a:lstStyle/>
          <a:p>
            <a:endParaRPr lang="en-US"/>
          </a:p>
        </p:txBody>
      </p:sp>
      <p:sp>
        <p:nvSpPr>
          <p:cNvPr id="7" name="AutoShape 7"/>
          <p:cNvSpPr/>
          <p:nvPr/>
        </p:nvSpPr>
        <p:spPr>
          <a:xfrm>
            <a:off x="0" y="5140779"/>
            <a:ext cx="406854" cy="2575832"/>
          </a:xfrm>
          <a:prstGeom prst="rect">
            <a:avLst/>
          </a:prstGeom>
          <a:solidFill>
            <a:srgbClr val="FCC30B"/>
          </a:solidFill>
        </p:spPr>
        <p:txBody>
          <a:bodyPr/>
          <a:lstStyle/>
          <a:p>
            <a:endParaRPr lang="en-US"/>
          </a:p>
        </p:txBody>
      </p:sp>
      <p:sp>
        <p:nvSpPr>
          <p:cNvPr id="8" name="AutoShape 8"/>
          <p:cNvSpPr/>
          <p:nvPr/>
        </p:nvSpPr>
        <p:spPr>
          <a:xfrm>
            <a:off x="0" y="7711168"/>
            <a:ext cx="406854" cy="2575832"/>
          </a:xfrm>
          <a:prstGeom prst="rect">
            <a:avLst/>
          </a:prstGeom>
          <a:solidFill>
            <a:srgbClr val="26BDE2"/>
          </a:solidFill>
        </p:spPr>
        <p:txBody>
          <a:bodyPr/>
          <a:lstStyle/>
          <a:p>
            <a:endParaRPr lang="en-US"/>
          </a:p>
        </p:txBody>
      </p:sp>
      <p:sp>
        <p:nvSpPr>
          <p:cNvPr id="9" name="Freeform 9"/>
          <p:cNvSpPr/>
          <p:nvPr/>
        </p:nvSpPr>
        <p:spPr>
          <a:xfrm>
            <a:off x="13655751" y="384887"/>
            <a:ext cx="4399574" cy="1732793"/>
          </a:xfrm>
          <a:custGeom>
            <a:avLst/>
            <a:gdLst/>
            <a:ahLst/>
            <a:cxnLst/>
            <a:rect l="l" t="t" r="r" b="b"/>
            <a:pathLst>
              <a:path w="4399574" h="1732793">
                <a:moveTo>
                  <a:pt x="0" y="0"/>
                </a:moveTo>
                <a:lnTo>
                  <a:pt x="4399574" y="0"/>
                </a:lnTo>
                <a:lnTo>
                  <a:pt x="4399574" y="1732794"/>
                </a:lnTo>
                <a:lnTo>
                  <a:pt x="0" y="1732794"/>
                </a:lnTo>
                <a:lnTo>
                  <a:pt x="0" y="0"/>
                </a:lnTo>
                <a:close/>
              </a:path>
            </a:pathLst>
          </a:custGeom>
          <a:blipFill>
            <a:blip r:embed="rId2"/>
            <a:stretch>
              <a:fillRect/>
            </a:stretch>
          </a:blipFill>
        </p:spPr>
        <p:txBody>
          <a:bodyPr/>
          <a:lstStyle/>
          <a:p>
            <a:endParaRPr lang="en-US"/>
          </a:p>
        </p:txBody>
      </p:sp>
      <p:sp>
        <p:nvSpPr>
          <p:cNvPr id="10" name="Freeform 10"/>
          <p:cNvSpPr/>
          <p:nvPr/>
        </p:nvSpPr>
        <p:spPr>
          <a:xfrm>
            <a:off x="11718819" y="384887"/>
            <a:ext cx="1762036" cy="1762036"/>
          </a:xfrm>
          <a:custGeom>
            <a:avLst/>
            <a:gdLst/>
            <a:ahLst/>
            <a:cxnLst/>
            <a:rect l="l" t="t" r="r" b="b"/>
            <a:pathLst>
              <a:path w="1762036" h="1762036">
                <a:moveTo>
                  <a:pt x="0" y="0"/>
                </a:moveTo>
                <a:lnTo>
                  <a:pt x="1762036" y="0"/>
                </a:lnTo>
                <a:lnTo>
                  <a:pt x="1762036" y="1762036"/>
                </a:lnTo>
                <a:lnTo>
                  <a:pt x="0" y="1762036"/>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12973126" y="8686805"/>
            <a:ext cx="3520999" cy="833433"/>
          </a:xfrm>
          <a:prstGeom prst="rect">
            <a:avLst/>
          </a:prstGeom>
        </p:spPr>
        <p:txBody>
          <a:bodyPr wrap="square" lIns="0" tIns="0" rIns="0" bIns="0" rtlCol="0" anchor="t">
            <a:spAutoFit/>
          </a:bodyPr>
          <a:lstStyle/>
          <a:p>
            <a:pPr algn="r">
              <a:lnSpc>
                <a:spcPts val="2210"/>
              </a:lnSpc>
            </a:pPr>
            <a:r>
              <a:rPr lang="en-US" sz="1700" b="1" spc="17" dirty="0">
                <a:solidFill>
                  <a:srgbClr val="000000"/>
                </a:solidFill>
                <a:latin typeface="Telegraf 1 Bold"/>
                <a:ea typeface="Telegraf 1 Bold"/>
                <a:cs typeface="Telegraf 1 Bold"/>
                <a:sym typeface="Telegraf 1 Bold"/>
              </a:rPr>
              <a:t>Ola </a:t>
            </a:r>
            <a:r>
              <a:rPr lang="en-US" sz="1700" b="1" spc="17" dirty="0" err="1">
                <a:solidFill>
                  <a:srgbClr val="000000"/>
                </a:solidFill>
                <a:latin typeface="Telegraf 1 Bold"/>
                <a:ea typeface="Telegraf 1 Bold"/>
                <a:cs typeface="Telegraf 1 Bold"/>
                <a:sym typeface="Telegraf 1 Bold"/>
              </a:rPr>
              <a:t>Oresanya</a:t>
            </a:r>
            <a:endParaRPr lang="en-US" sz="1700" b="1" spc="17" dirty="0">
              <a:solidFill>
                <a:srgbClr val="000000"/>
              </a:solidFill>
              <a:latin typeface="Telegraf 1 Bold"/>
              <a:ea typeface="Telegraf 1 Bold"/>
              <a:cs typeface="Telegraf 1 Bold"/>
              <a:sym typeface="Telegraf 1 Bold"/>
            </a:endParaRPr>
          </a:p>
          <a:p>
            <a:pPr algn="r">
              <a:lnSpc>
                <a:spcPts val="2210"/>
              </a:lnSpc>
            </a:pPr>
            <a:r>
              <a:rPr lang="en-US" sz="1700" b="1" spc="17" dirty="0">
                <a:solidFill>
                  <a:srgbClr val="000000"/>
                </a:solidFill>
                <a:latin typeface="Telegraf 1 Bold"/>
                <a:ea typeface="Telegraf 1 Bold"/>
                <a:cs typeface="Telegraf 1 Bold"/>
                <a:sym typeface="Telegraf 1 Bold"/>
              </a:rPr>
              <a:t>Commissioner , MOE </a:t>
            </a:r>
          </a:p>
          <a:p>
            <a:pPr algn="r">
              <a:lnSpc>
                <a:spcPts val="2210"/>
              </a:lnSpc>
            </a:pPr>
            <a:r>
              <a:rPr lang="en-US" sz="1700" b="1" spc="17" dirty="0" err="1">
                <a:solidFill>
                  <a:srgbClr val="000000"/>
                </a:solidFill>
                <a:latin typeface="Telegraf 1 Bold"/>
                <a:ea typeface="Telegraf 1 Bold"/>
                <a:cs typeface="Telegraf 1 Bold"/>
                <a:sym typeface="Telegraf 1 Bold"/>
              </a:rPr>
              <a:t>Ogun</a:t>
            </a:r>
            <a:r>
              <a:rPr lang="en-US" sz="1700" b="1" spc="17" dirty="0">
                <a:solidFill>
                  <a:srgbClr val="000000"/>
                </a:solidFill>
                <a:latin typeface="Telegraf 1 Bold"/>
                <a:ea typeface="Telegraf 1 Bold"/>
                <a:cs typeface="Telegraf 1 Bold"/>
                <a:sym typeface="Telegraf 1 Bold"/>
              </a:rPr>
              <a:t> State, Nigeria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1051" y="2240280"/>
            <a:ext cx="1080706" cy="171450"/>
          </a:xfrm>
          <a:custGeom>
            <a:avLst/>
            <a:gdLst/>
            <a:ahLst/>
            <a:cxnLst/>
            <a:rect l="l" t="t" r="r" b="b"/>
            <a:pathLst>
              <a:path w="1080706" h="171450">
                <a:moveTo>
                  <a:pt x="0" y="0"/>
                </a:moveTo>
                <a:lnTo>
                  <a:pt x="1080706" y="0"/>
                </a:lnTo>
                <a:lnTo>
                  <a:pt x="1080706" y="171450"/>
                </a:lnTo>
                <a:lnTo>
                  <a:pt x="0" y="17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17954" y="9448038"/>
            <a:ext cx="3134106" cy="553212"/>
          </a:xfrm>
          <a:custGeom>
            <a:avLst/>
            <a:gdLst/>
            <a:ahLst/>
            <a:cxnLst/>
            <a:rect l="l" t="t" r="r" b="b"/>
            <a:pathLst>
              <a:path w="3134106" h="553212">
                <a:moveTo>
                  <a:pt x="0" y="0"/>
                </a:moveTo>
                <a:lnTo>
                  <a:pt x="3134106" y="0"/>
                </a:lnTo>
                <a:lnTo>
                  <a:pt x="3134106" y="553212"/>
                </a:lnTo>
                <a:lnTo>
                  <a:pt x="0" y="55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394460" y="437569"/>
            <a:ext cx="7622867" cy="1734788"/>
          </a:xfrm>
          <a:prstGeom prst="rect">
            <a:avLst/>
          </a:prstGeom>
        </p:spPr>
        <p:txBody>
          <a:bodyPr lIns="0" tIns="0" rIns="0" bIns="0" rtlCol="0" anchor="t">
            <a:spAutoFit/>
          </a:bodyPr>
          <a:lstStyle/>
          <a:p>
            <a:pPr algn="l">
              <a:lnSpc>
                <a:spcPts val="7725"/>
              </a:lnSpc>
            </a:pPr>
            <a:r>
              <a:rPr lang="en-US" sz="7200" b="1">
                <a:solidFill>
                  <a:srgbClr val="000000"/>
                </a:solidFill>
                <a:latin typeface="Avenir Ultra-Bold"/>
                <a:ea typeface="Avenir Ultra-Bold"/>
                <a:cs typeface="Avenir Ultra-Bold"/>
                <a:sym typeface="Avenir Ultra-Bold"/>
              </a:rPr>
              <a:t>Waste Collection</a:t>
            </a:r>
          </a:p>
          <a:p>
            <a:pPr algn="l">
              <a:lnSpc>
                <a:spcPts val="5829"/>
              </a:lnSpc>
            </a:pPr>
            <a:r>
              <a:rPr lang="en-US" sz="4193" b="1">
                <a:solidFill>
                  <a:srgbClr val="000000"/>
                </a:solidFill>
                <a:latin typeface="Avenir Ultra-Bold"/>
                <a:ea typeface="Avenir Ultra-Bold"/>
                <a:cs typeface="Avenir Ultra-Bold"/>
                <a:sym typeface="Avenir Ultra-Bold"/>
              </a:rPr>
              <a:t>52% uncollected</a:t>
            </a:r>
          </a:p>
        </p:txBody>
      </p:sp>
      <p:sp>
        <p:nvSpPr>
          <p:cNvPr id="5" name="TextBox 5"/>
          <p:cNvSpPr txBox="1"/>
          <p:nvPr/>
        </p:nvSpPr>
        <p:spPr>
          <a:xfrm>
            <a:off x="1394460" y="3173597"/>
            <a:ext cx="15464361" cy="611505"/>
          </a:xfrm>
          <a:prstGeom prst="rect">
            <a:avLst/>
          </a:prstGeom>
        </p:spPr>
        <p:txBody>
          <a:bodyPr lIns="0" tIns="0" rIns="0" bIns="0" rtlCol="0" anchor="t">
            <a:spAutoFit/>
          </a:bodyPr>
          <a:lstStyle/>
          <a:p>
            <a:pPr algn="l">
              <a:lnSpc>
                <a:spcPts val="3884"/>
              </a:lnSpc>
            </a:pPr>
            <a:r>
              <a:rPr lang="en-US" sz="3600">
                <a:solidFill>
                  <a:srgbClr val="000000"/>
                </a:solidFill>
                <a:latin typeface="Avenir"/>
                <a:ea typeface="Avenir"/>
                <a:cs typeface="Avenir"/>
                <a:sym typeface="Avenir"/>
              </a:rPr>
              <a:t>•</a:t>
            </a:r>
            <a:r>
              <a:rPr lang="en-US" sz="3600">
                <a:solidFill>
                  <a:srgbClr val="000000"/>
                </a:solidFill>
                <a:latin typeface="Avenir Light"/>
                <a:ea typeface="Avenir Light"/>
                <a:cs typeface="Avenir Light"/>
                <a:sym typeface="Avenir Light"/>
              </a:rPr>
              <a:t>Waste collection services are outsourced to private operators (approx. </a:t>
            </a:r>
          </a:p>
        </p:txBody>
      </p:sp>
      <p:sp>
        <p:nvSpPr>
          <p:cNvPr id="6" name="TextBox 6"/>
          <p:cNvSpPr txBox="1"/>
          <p:nvPr/>
        </p:nvSpPr>
        <p:spPr>
          <a:xfrm>
            <a:off x="1909196" y="3683789"/>
            <a:ext cx="15426771" cy="1072577"/>
          </a:xfrm>
          <a:prstGeom prst="rect">
            <a:avLst/>
          </a:prstGeom>
        </p:spPr>
        <p:txBody>
          <a:bodyPr lIns="0" tIns="0" rIns="0" bIns="0" rtlCol="0" anchor="t">
            <a:spAutoFit/>
          </a:bodyPr>
          <a:lstStyle/>
          <a:p>
            <a:pPr algn="l">
              <a:lnSpc>
                <a:spcPts val="3884"/>
              </a:lnSpc>
            </a:pPr>
            <a:r>
              <a:rPr lang="en-US" sz="3600">
                <a:solidFill>
                  <a:srgbClr val="000000"/>
                </a:solidFill>
                <a:latin typeface="Avenir Light"/>
                <a:ea typeface="Avenir Light"/>
                <a:cs typeface="Avenir Light"/>
                <a:sym typeface="Avenir Light"/>
              </a:rPr>
              <a:t>420 waste collectors) -door-to-door collection, curb side and communal collection points</a:t>
            </a:r>
          </a:p>
        </p:txBody>
      </p:sp>
      <p:sp>
        <p:nvSpPr>
          <p:cNvPr id="7" name="TextBox 7"/>
          <p:cNvSpPr txBox="1"/>
          <p:nvPr/>
        </p:nvSpPr>
        <p:spPr>
          <a:xfrm>
            <a:off x="1394460" y="4559484"/>
            <a:ext cx="15839294" cy="897255"/>
          </a:xfrm>
          <a:prstGeom prst="rect">
            <a:avLst/>
          </a:prstGeom>
        </p:spPr>
        <p:txBody>
          <a:bodyPr lIns="0" tIns="0" rIns="0" bIns="0" rtlCol="0" anchor="t">
            <a:spAutoFit/>
          </a:bodyPr>
          <a:lstStyle/>
          <a:p>
            <a:pPr algn="l">
              <a:lnSpc>
                <a:spcPts val="6890"/>
              </a:lnSpc>
            </a:pPr>
            <a:r>
              <a:rPr lang="en-US" sz="3600">
                <a:solidFill>
                  <a:srgbClr val="000000"/>
                </a:solidFill>
                <a:latin typeface="Avenir"/>
                <a:ea typeface="Avenir"/>
                <a:cs typeface="Avenir"/>
                <a:sym typeface="Avenir"/>
              </a:rPr>
              <a:t>•</a:t>
            </a:r>
            <a:r>
              <a:rPr lang="en-US" sz="3600">
                <a:solidFill>
                  <a:srgbClr val="000000"/>
                </a:solidFill>
                <a:latin typeface="Avenir Light"/>
                <a:ea typeface="Avenir Light"/>
                <a:cs typeface="Avenir Light"/>
                <a:sym typeface="Avenir Light"/>
              </a:rPr>
              <a:t>A significant number of informal workers are also present, particularly in </a:t>
            </a:r>
          </a:p>
        </p:txBody>
      </p:sp>
      <p:sp>
        <p:nvSpPr>
          <p:cNvPr id="8" name="TextBox 8"/>
          <p:cNvSpPr txBox="1"/>
          <p:nvPr/>
        </p:nvSpPr>
        <p:spPr>
          <a:xfrm>
            <a:off x="1909196" y="5545926"/>
            <a:ext cx="14644130" cy="882077"/>
          </a:xfrm>
          <a:prstGeom prst="rect">
            <a:avLst/>
          </a:prstGeom>
        </p:spPr>
        <p:txBody>
          <a:bodyPr lIns="0" tIns="0" rIns="0" bIns="0" rtlCol="0" anchor="t">
            <a:spAutoFit/>
          </a:bodyPr>
          <a:lstStyle/>
          <a:p>
            <a:pPr algn="l">
              <a:lnSpc>
                <a:spcPts val="1800"/>
              </a:lnSpc>
            </a:pPr>
            <a:r>
              <a:rPr lang="en-US" sz="3600">
                <a:solidFill>
                  <a:srgbClr val="000000"/>
                </a:solidFill>
                <a:latin typeface="Avenir Light"/>
                <a:ea typeface="Avenir Light"/>
                <a:cs typeface="Avenir Light"/>
                <a:sym typeface="Avenir Light"/>
              </a:rPr>
              <a:t>low-income and rural areas where poor road conditions do not allow </a:t>
            </a:r>
          </a:p>
          <a:p>
            <a:pPr algn="l">
              <a:lnSpc>
                <a:spcPts val="5971"/>
              </a:lnSpc>
            </a:pPr>
            <a:r>
              <a:rPr lang="en-US" sz="3603">
                <a:solidFill>
                  <a:srgbClr val="000000"/>
                </a:solidFill>
                <a:latin typeface="Avenir Light"/>
                <a:ea typeface="Avenir Light"/>
                <a:cs typeface="Avenir Light"/>
                <a:sym typeface="Avenir Light"/>
              </a:rPr>
              <a:t>compactor trucks to operate</a:t>
            </a:r>
          </a:p>
        </p:txBody>
      </p:sp>
      <p:sp>
        <p:nvSpPr>
          <p:cNvPr id="9" name="TextBox 9"/>
          <p:cNvSpPr txBox="1"/>
          <p:nvPr/>
        </p:nvSpPr>
        <p:spPr>
          <a:xfrm>
            <a:off x="1394460" y="6421436"/>
            <a:ext cx="15013434" cy="706755"/>
          </a:xfrm>
          <a:prstGeom prst="rect">
            <a:avLst/>
          </a:prstGeom>
        </p:spPr>
        <p:txBody>
          <a:bodyPr lIns="0" tIns="0" rIns="0" bIns="0" rtlCol="0" anchor="t">
            <a:spAutoFit/>
          </a:bodyPr>
          <a:lstStyle/>
          <a:p>
            <a:pPr algn="l">
              <a:lnSpc>
                <a:spcPts val="4802"/>
              </a:lnSpc>
            </a:pPr>
            <a:r>
              <a:rPr lang="en-US" sz="3600">
                <a:solidFill>
                  <a:srgbClr val="000000"/>
                </a:solidFill>
                <a:latin typeface="Avenir"/>
                <a:ea typeface="Avenir"/>
                <a:cs typeface="Avenir"/>
                <a:sym typeface="Avenir"/>
              </a:rPr>
              <a:t>•</a:t>
            </a:r>
            <a:r>
              <a:rPr lang="en-US" sz="3600">
                <a:solidFill>
                  <a:srgbClr val="000000"/>
                </a:solidFill>
                <a:latin typeface="Avenir Light"/>
                <a:ea typeface="Avenir Light"/>
                <a:cs typeface="Avenir Light"/>
                <a:sym typeface="Avenir Light"/>
              </a:rPr>
              <a:t>In low-income areas 500 NGN (0.65 USD) -2000 NGN (2.6 USD) per </a:t>
            </a:r>
          </a:p>
        </p:txBody>
      </p:sp>
      <p:sp>
        <p:nvSpPr>
          <p:cNvPr id="10" name="TextBox 10"/>
          <p:cNvSpPr txBox="1"/>
          <p:nvPr/>
        </p:nvSpPr>
        <p:spPr>
          <a:xfrm>
            <a:off x="1909196" y="7112603"/>
            <a:ext cx="14582694" cy="1480671"/>
          </a:xfrm>
          <a:prstGeom prst="rect">
            <a:avLst/>
          </a:prstGeom>
        </p:spPr>
        <p:txBody>
          <a:bodyPr lIns="0" tIns="0" rIns="0" bIns="0" rtlCol="0" anchor="t">
            <a:spAutoFit/>
          </a:bodyPr>
          <a:lstStyle/>
          <a:p>
            <a:pPr algn="just">
              <a:lnSpc>
                <a:spcPts val="2973"/>
              </a:lnSpc>
            </a:pPr>
            <a:r>
              <a:rPr lang="en-US" sz="3600">
                <a:solidFill>
                  <a:srgbClr val="000000"/>
                </a:solidFill>
                <a:latin typeface="Avenir Light"/>
                <a:ea typeface="Avenir Light"/>
                <a:cs typeface="Avenir Light"/>
                <a:sym typeface="Avenir Light"/>
              </a:rPr>
              <a:t>month, high-income areas -3800 NGN (5 USD) per month. In certain </a:t>
            </a:r>
          </a:p>
          <a:p>
            <a:pPr algn="just">
              <a:lnSpc>
                <a:spcPts val="4802"/>
              </a:lnSpc>
            </a:pPr>
            <a:r>
              <a:rPr lang="en-US" sz="3600">
                <a:solidFill>
                  <a:srgbClr val="000000"/>
                </a:solidFill>
                <a:latin typeface="Avenir Light"/>
                <a:ea typeface="Avenir Light"/>
                <a:cs typeface="Avenir Light"/>
                <a:sym typeface="Avenir Light"/>
              </a:rPr>
              <a:t>cases, charges are levied per container, ranging from 5000 to 10000 NGN (6-13 USD) per month.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1051" y="2240280"/>
            <a:ext cx="1080706" cy="171450"/>
          </a:xfrm>
          <a:custGeom>
            <a:avLst/>
            <a:gdLst/>
            <a:ahLst/>
            <a:cxnLst/>
            <a:rect l="l" t="t" r="r" b="b"/>
            <a:pathLst>
              <a:path w="1080706" h="171450">
                <a:moveTo>
                  <a:pt x="0" y="0"/>
                </a:moveTo>
                <a:lnTo>
                  <a:pt x="1080706" y="0"/>
                </a:lnTo>
                <a:lnTo>
                  <a:pt x="1080706" y="171450"/>
                </a:lnTo>
                <a:lnTo>
                  <a:pt x="0" y="17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17954" y="9448038"/>
            <a:ext cx="2798064" cy="553212"/>
          </a:xfrm>
          <a:custGeom>
            <a:avLst/>
            <a:gdLst/>
            <a:ahLst/>
            <a:cxnLst/>
            <a:rect l="l" t="t" r="r" b="b"/>
            <a:pathLst>
              <a:path w="2798064" h="553212">
                <a:moveTo>
                  <a:pt x="0" y="0"/>
                </a:moveTo>
                <a:lnTo>
                  <a:pt x="2798064" y="0"/>
                </a:lnTo>
                <a:lnTo>
                  <a:pt x="2798064" y="553212"/>
                </a:lnTo>
                <a:lnTo>
                  <a:pt x="0" y="55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360413" y="3846766"/>
            <a:ext cx="8215884" cy="3867155"/>
          </a:xfrm>
          <a:custGeom>
            <a:avLst/>
            <a:gdLst/>
            <a:ahLst/>
            <a:cxnLst/>
            <a:rect l="l" t="t" r="r" b="b"/>
            <a:pathLst>
              <a:path w="8215884" h="3867155">
                <a:moveTo>
                  <a:pt x="0" y="0"/>
                </a:moveTo>
                <a:lnTo>
                  <a:pt x="8215884" y="0"/>
                </a:lnTo>
                <a:lnTo>
                  <a:pt x="8215884" y="3867155"/>
                </a:lnTo>
                <a:lnTo>
                  <a:pt x="0" y="38671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459486" y="2681478"/>
            <a:ext cx="8515350" cy="7002018"/>
            <a:chOff x="0" y="0"/>
            <a:chExt cx="7569200" cy="6224016"/>
          </a:xfrm>
        </p:grpSpPr>
        <p:sp>
          <p:nvSpPr>
            <p:cNvPr id="6" name="Freeform 6"/>
            <p:cNvSpPr/>
            <p:nvPr/>
          </p:nvSpPr>
          <p:spPr>
            <a:xfrm>
              <a:off x="0" y="0"/>
              <a:ext cx="7569200" cy="6224016"/>
            </a:xfrm>
            <a:custGeom>
              <a:avLst/>
              <a:gdLst/>
              <a:ahLst/>
              <a:cxnLst/>
              <a:rect l="l" t="t" r="r" b="b"/>
              <a:pathLst>
                <a:path w="7569200" h="6224016">
                  <a:moveTo>
                    <a:pt x="0" y="0"/>
                  </a:moveTo>
                  <a:lnTo>
                    <a:pt x="0" y="6224016"/>
                  </a:lnTo>
                  <a:lnTo>
                    <a:pt x="7569200" y="6224016"/>
                  </a:lnTo>
                  <a:lnTo>
                    <a:pt x="7569200" y="0"/>
                  </a:lnTo>
                  <a:lnTo>
                    <a:pt x="1892300" y="0"/>
                  </a:lnTo>
                  <a:close/>
                </a:path>
              </a:pathLst>
            </a:custGeom>
            <a:blipFill>
              <a:blip r:embed="rId8"/>
              <a:stretch>
                <a:fillRect/>
              </a:stretch>
            </a:blipFill>
          </p:spPr>
          <p:txBody>
            <a:bodyPr/>
            <a:lstStyle/>
            <a:p>
              <a:endParaRPr lang="en-US"/>
            </a:p>
          </p:txBody>
        </p:sp>
      </p:grpSp>
      <p:sp>
        <p:nvSpPr>
          <p:cNvPr id="7" name="TextBox 7"/>
          <p:cNvSpPr txBox="1"/>
          <p:nvPr/>
        </p:nvSpPr>
        <p:spPr>
          <a:xfrm>
            <a:off x="1394460" y="437569"/>
            <a:ext cx="7805461" cy="1734788"/>
          </a:xfrm>
          <a:prstGeom prst="rect">
            <a:avLst/>
          </a:prstGeom>
        </p:spPr>
        <p:txBody>
          <a:bodyPr lIns="0" tIns="0" rIns="0" bIns="0" rtlCol="0" anchor="t">
            <a:spAutoFit/>
          </a:bodyPr>
          <a:lstStyle/>
          <a:p>
            <a:pPr algn="l">
              <a:lnSpc>
                <a:spcPts val="7725"/>
              </a:lnSpc>
            </a:pPr>
            <a:r>
              <a:rPr lang="en-US" sz="7200" b="1">
                <a:solidFill>
                  <a:srgbClr val="000000"/>
                </a:solidFill>
                <a:latin typeface="Avenir Ultra-Bold"/>
                <a:ea typeface="Avenir Ultra-Bold"/>
                <a:cs typeface="Avenir Ultra-Bold"/>
                <a:sym typeface="Avenir Ultra-Bold"/>
              </a:rPr>
              <a:t>Waste Recovery</a:t>
            </a:r>
          </a:p>
          <a:p>
            <a:pPr algn="l">
              <a:lnSpc>
                <a:spcPts val="5829"/>
              </a:lnSpc>
            </a:pPr>
            <a:r>
              <a:rPr lang="en-US" sz="4193" b="1">
                <a:solidFill>
                  <a:srgbClr val="000000"/>
                </a:solidFill>
                <a:latin typeface="Avenir Ultra-Bold"/>
                <a:ea typeface="Avenir Ultra-Bold"/>
                <a:cs typeface="Avenir Ultra-Bold"/>
                <a:sym typeface="Avenir Ultra-Bold"/>
              </a:rPr>
              <a:t>887 t/d (8%) being recovered</a:t>
            </a:r>
          </a:p>
        </p:txBody>
      </p:sp>
      <p:sp>
        <p:nvSpPr>
          <p:cNvPr id="8" name="TextBox 8"/>
          <p:cNvSpPr txBox="1"/>
          <p:nvPr/>
        </p:nvSpPr>
        <p:spPr>
          <a:xfrm>
            <a:off x="10296530" y="3822897"/>
            <a:ext cx="2745415" cy="583725"/>
          </a:xfrm>
          <a:prstGeom prst="rect">
            <a:avLst/>
          </a:prstGeom>
        </p:spPr>
        <p:txBody>
          <a:bodyPr lIns="0" tIns="0" rIns="0" bIns="0" rtlCol="0" anchor="t">
            <a:spAutoFit/>
          </a:bodyPr>
          <a:lstStyle/>
          <a:p>
            <a:pPr algn="l">
              <a:lnSpc>
                <a:spcPts val="4213"/>
              </a:lnSpc>
            </a:pPr>
            <a:r>
              <a:rPr lang="en-US" sz="3009">
                <a:solidFill>
                  <a:srgbClr val="000000"/>
                </a:solidFill>
                <a:latin typeface="Avenir Light"/>
                <a:ea typeface="Avenir Light"/>
                <a:cs typeface="Avenir Light"/>
                <a:sym typeface="Avenir Light"/>
              </a:rPr>
              <a:t>Waste category</a:t>
            </a:r>
          </a:p>
        </p:txBody>
      </p:sp>
      <p:sp>
        <p:nvSpPr>
          <p:cNvPr id="9" name="TextBox 9"/>
          <p:cNvSpPr txBox="1"/>
          <p:nvPr/>
        </p:nvSpPr>
        <p:spPr>
          <a:xfrm>
            <a:off x="14020038" y="3822897"/>
            <a:ext cx="3410526" cy="583725"/>
          </a:xfrm>
          <a:prstGeom prst="rect">
            <a:avLst/>
          </a:prstGeom>
        </p:spPr>
        <p:txBody>
          <a:bodyPr lIns="0" tIns="0" rIns="0" bIns="0" rtlCol="0" anchor="t">
            <a:spAutoFit/>
          </a:bodyPr>
          <a:lstStyle/>
          <a:p>
            <a:pPr algn="l">
              <a:lnSpc>
                <a:spcPts val="4213"/>
              </a:lnSpc>
            </a:pPr>
            <a:r>
              <a:rPr lang="en-US" sz="3009">
                <a:solidFill>
                  <a:srgbClr val="000000"/>
                </a:solidFill>
                <a:latin typeface="Avenir Light"/>
                <a:ea typeface="Avenir Light"/>
                <a:cs typeface="Avenir Light"/>
                <a:sym typeface="Avenir Light"/>
              </a:rPr>
              <a:t>Recoverable waste </a:t>
            </a:r>
          </a:p>
        </p:txBody>
      </p:sp>
      <p:sp>
        <p:nvSpPr>
          <p:cNvPr id="10" name="TextBox 10"/>
          <p:cNvSpPr txBox="1"/>
          <p:nvPr/>
        </p:nvSpPr>
        <p:spPr>
          <a:xfrm>
            <a:off x="9569196" y="4795276"/>
            <a:ext cx="3750397" cy="1896239"/>
          </a:xfrm>
          <a:prstGeom prst="rect">
            <a:avLst/>
          </a:prstGeom>
        </p:spPr>
        <p:txBody>
          <a:bodyPr lIns="0" tIns="0" rIns="0" bIns="0" rtlCol="0" anchor="t">
            <a:spAutoFit/>
          </a:bodyPr>
          <a:lstStyle/>
          <a:p>
            <a:pPr algn="l">
              <a:lnSpc>
                <a:spcPts val="3601"/>
              </a:lnSpc>
            </a:pPr>
            <a:r>
              <a:rPr lang="en-US" sz="3006">
                <a:solidFill>
                  <a:srgbClr val="000000"/>
                </a:solidFill>
                <a:latin typeface="Avenir Light"/>
                <a:ea typeface="Avenir Light"/>
                <a:cs typeface="Avenir Light"/>
                <a:sym typeface="Avenir Light"/>
              </a:rPr>
              <a:t>Paper and cardboard Plasticfilm Plastic dense Glass Organics Total</a:t>
            </a:r>
          </a:p>
        </p:txBody>
      </p:sp>
      <p:sp>
        <p:nvSpPr>
          <p:cNvPr id="11" name="TextBox 11"/>
          <p:cNvSpPr txBox="1"/>
          <p:nvPr/>
        </p:nvSpPr>
        <p:spPr>
          <a:xfrm>
            <a:off x="14502384" y="4338076"/>
            <a:ext cx="2332492" cy="526018"/>
          </a:xfrm>
          <a:prstGeom prst="rect">
            <a:avLst/>
          </a:prstGeom>
        </p:spPr>
        <p:txBody>
          <a:bodyPr lIns="0" tIns="0" rIns="0" bIns="0" rtlCol="0" anchor="t">
            <a:spAutoFit/>
          </a:bodyPr>
          <a:lstStyle/>
          <a:p>
            <a:pPr algn="l">
              <a:lnSpc>
                <a:spcPts val="3601"/>
              </a:lnSpc>
            </a:pPr>
            <a:r>
              <a:rPr lang="en-US" sz="3006">
                <a:solidFill>
                  <a:srgbClr val="000000"/>
                </a:solidFill>
                <a:latin typeface="Avenir Light"/>
                <a:ea typeface="Avenir Light"/>
                <a:cs typeface="Avenir Light"/>
                <a:sym typeface="Avenir Light"/>
              </a:rPr>
              <a:t>potential(t/d)</a:t>
            </a:r>
          </a:p>
        </p:txBody>
      </p:sp>
      <p:sp>
        <p:nvSpPr>
          <p:cNvPr id="12" name="TextBox 12"/>
          <p:cNvSpPr txBox="1"/>
          <p:nvPr/>
        </p:nvSpPr>
        <p:spPr>
          <a:xfrm>
            <a:off x="16383762" y="4795276"/>
            <a:ext cx="1005854" cy="2812590"/>
          </a:xfrm>
          <a:prstGeom prst="rect">
            <a:avLst/>
          </a:prstGeom>
        </p:spPr>
        <p:txBody>
          <a:bodyPr lIns="0" tIns="0" rIns="0" bIns="0" rtlCol="0" anchor="t">
            <a:spAutoFit/>
          </a:bodyPr>
          <a:lstStyle/>
          <a:p>
            <a:pPr algn="r">
              <a:lnSpc>
                <a:spcPts val="3601"/>
              </a:lnSpc>
            </a:pPr>
            <a:r>
              <a:rPr lang="en-US" sz="3006" spc="3">
                <a:solidFill>
                  <a:srgbClr val="000000"/>
                </a:solidFill>
                <a:latin typeface="Avenir Light"/>
                <a:ea typeface="Avenir Light"/>
                <a:cs typeface="Avenir Light"/>
                <a:sym typeface="Avenir Light"/>
              </a:rPr>
              <a:t>213 746 2,433 245 3,872 8,688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E866B0"/>
          </a:solidFill>
        </p:spPr>
        <p:txBody>
          <a:bodyPr/>
          <a:lstStyle/>
          <a:p>
            <a:endParaRPr lang="en-US"/>
          </a:p>
        </p:txBody>
      </p:sp>
      <p:sp>
        <p:nvSpPr>
          <p:cNvPr id="3" name="AutoShape 3"/>
          <p:cNvSpPr/>
          <p:nvPr/>
        </p:nvSpPr>
        <p:spPr>
          <a:xfrm>
            <a:off x="7003596" y="0"/>
            <a:ext cx="11284404" cy="10287000"/>
          </a:xfrm>
          <a:prstGeom prst="rect">
            <a:avLst/>
          </a:prstGeom>
          <a:solidFill>
            <a:srgbClr val="E866B0"/>
          </a:solidFill>
        </p:spPr>
        <p:txBody>
          <a:bodyPr/>
          <a:lstStyle/>
          <a:p>
            <a:endParaRPr lang="en-US"/>
          </a:p>
        </p:txBody>
      </p:sp>
      <p:grpSp>
        <p:nvGrpSpPr>
          <p:cNvPr id="4" name="Group 4"/>
          <p:cNvGrpSpPr/>
          <p:nvPr/>
        </p:nvGrpSpPr>
        <p:grpSpPr>
          <a:xfrm>
            <a:off x="406854" y="0"/>
            <a:ext cx="6597679" cy="6597652"/>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06" r="-24906"/>
              </a:stretch>
            </a:blipFill>
          </p:spPr>
          <p:txBody>
            <a:bodyPr/>
            <a:lstStyle/>
            <a:p>
              <a:endParaRPr lang="en-US"/>
            </a:p>
          </p:txBody>
        </p:sp>
      </p:grpSp>
      <p:grpSp>
        <p:nvGrpSpPr>
          <p:cNvPr id="6" name="Group 6"/>
          <p:cNvGrpSpPr/>
          <p:nvPr/>
        </p:nvGrpSpPr>
        <p:grpSpPr>
          <a:xfrm>
            <a:off x="1028700" y="4941216"/>
            <a:ext cx="6563707" cy="6563680"/>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9285" r="-39285"/>
              </a:stretch>
            </a:blipFill>
          </p:spPr>
          <p:txBody>
            <a:bodyPr/>
            <a:lstStyle/>
            <a:p>
              <a:endParaRPr lang="en-US"/>
            </a:p>
          </p:txBody>
        </p:sp>
      </p:grpSp>
      <p:sp>
        <p:nvSpPr>
          <p:cNvPr id="8" name="TextBox 8"/>
          <p:cNvSpPr txBox="1"/>
          <p:nvPr/>
        </p:nvSpPr>
        <p:spPr>
          <a:xfrm>
            <a:off x="8648700" y="4318000"/>
            <a:ext cx="7994196" cy="3563155"/>
          </a:xfrm>
          <a:prstGeom prst="rect">
            <a:avLst/>
          </a:prstGeom>
        </p:spPr>
        <p:txBody>
          <a:bodyPr lIns="0" tIns="0" rIns="0" bIns="0" rtlCol="0" anchor="t">
            <a:spAutoFit/>
          </a:bodyPr>
          <a:lstStyle/>
          <a:p>
            <a:pPr marL="539748" lvl="1" indent="-269874" algn="l">
              <a:lnSpc>
                <a:spcPts val="3499"/>
              </a:lnSpc>
              <a:buFont typeface="Arial"/>
              <a:buChar char="•"/>
            </a:pPr>
            <a:r>
              <a:rPr lang="en-US" sz="2499" dirty="0">
                <a:solidFill>
                  <a:srgbClr val="FFFFFF"/>
                </a:solidFill>
                <a:latin typeface="Telegraf 1"/>
                <a:ea typeface="Telegraf 1"/>
                <a:cs typeface="Telegraf 1"/>
                <a:sym typeface="Telegraf 1"/>
              </a:rPr>
              <a:t>Use for Social Perception</a:t>
            </a:r>
          </a:p>
          <a:p>
            <a:pPr marL="539748" lvl="1" indent="-269874" algn="l">
              <a:lnSpc>
                <a:spcPts val="3499"/>
              </a:lnSpc>
              <a:buFont typeface="Arial"/>
              <a:buChar char="•"/>
            </a:pPr>
            <a:r>
              <a:rPr lang="en-US" sz="2499" dirty="0">
                <a:solidFill>
                  <a:srgbClr val="FFFFFF"/>
                </a:solidFill>
                <a:latin typeface="Telegraf 1"/>
                <a:ea typeface="Telegraf 1"/>
                <a:cs typeface="Telegraf 1"/>
                <a:sym typeface="Telegraf 1"/>
              </a:rPr>
              <a:t>Validation of Previous Data and Research Records</a:t>
            </a:r>
          </a:p>
          <a:p>
            <a:pPr marL="539748" lvl="1" indent="-269874" algn="l">
              <a:lnSpc>
                <a:spcPts val="3499"/>
              </a:lnSpc>
              <a:buFont typeface="Arial"/>
              <a:buChar char="•"/>
            </a:pPr>
            <a:r>
              <a:rPr lang="en-US" sz="2499" dirty="0">
                <a:solidFill>
                  <a:srgbClr val="FFFFFF"/>
                </a:solidFill>
                <a:latin typeface="Telegraf 1"/>
                <a:ea typeface="Telegraf 1"/>
                <a:cs typeface="Telegraf 1"/>
                <a:sym typeface="Telegraf 1"/>
              </a:rPr>
              <a:t>City Pair Review </a:t>
            </a:r>
          </a:p>
          <a:p>
            <a:pPr marL="539748" lvl="1" indent="-269874" algn="l">
              <a:lnSpc>
                <a:spcPts val="3499"/>
              </a:lnSpc>
              <a:buFont typeface="Arial"/>
              <a:buChar char="•"/>
            </a:pPr>
            <a:r>
              <a:rPr lang="en-US" sz="2499" dirty="0">
                <a:solidFill>
                  <a:srgbClr val="FFFFFF"/>
                </a:solidFill>
                <a:latin typeface="Telegraf 1"/>
                <a:ea typeface="Telegraf 1"/>
                <a:cs typeface="Telegraf 1"/>
                <a:sym typeface="Telegraf 1"/>
              </a:rPr>
              <a:t>Institutional acceptance and validation with</a:t>
            </a:r>
          </a:p>
          <a:p>
            <a:pPr marL="539748" lvl="1" indent="-269874" algn="just">
              <a:lnSpc>
                <a:spcPts val="3499"/>
              </a:lnSpc>
              <a:buFont typeface="Arial"/>
              <a:buChar char="•"/>
            </a:pPr>
            <a:r>
              <a:rPr lang="en-US" sz="2499" dirty="0">
                <a:solidFill>
                  <a:srgbClr val="FFFFFF"/>
                </a:solidFill>
                <a:latin typeface="Telegraf 1"/>
                <a:ea typeface="Telegraf 1"/>
                <a:cs typeface="Telegraf 1"/>
                <a:sym typeface="Telegraf 1"/>
              </a:rPr>
              <a:t>Use of WFD and SWEET has proven records of credibility </a:t>
            </a:r>
          </a:p>
          <a:p>
            <a:pPr marL="539748" lvl="1" indent="-269874" algn="just">
              <a:lnSpc>
                <a:spcPts val="3499"/>
              </a:lnSpc>
              <a:buFont typeface="Arial"/>
              <a:buChar char="•"/>
            </a:pPr>
            <a:r>
              <a:rPr lang="en-US" sz="2499" dirty="0">
                <a:solidFill>
                  <a:srgbClr val="FFFFFF"/>
                </a:solidFill>
                <a:latin typeface="Telegraf 1"/>
                <a:ea typeface="Telegraf 1"/>
                <a:cs typeface="Telegraf 1"/>
                <a:sym typeface="Telegraf 1"/>
              </a:rPr>
              <a:t>Tested in Lagos and Abuja in Nigeria with similar records of plastic </a:t>
            </a:r>
            <a:r>
              <a:rPr lang="en-US" sz="2499" dirty="0" err="1">
                <a:solidFill>
                  <a:srgbClr val="FFFFFF"/>
                </a:solidFill>
                <a:latin typeface="Telegraf 1"/>
                <a:ea typeface="Telegraf 1"/>
                <a:cs typeface="Telegraf 1"/>
                <a:sym typeface="Telegraf 1"/>
              </a:rPr>
              <a:t>leackage</a:t>
            </a:r>
            <a:endParaRPr lang="en-US" sz="2499" dirty="0">
              <a:solidFill>
                <a:srgbClr val="FFFFFF"/>
              </a:solidFill>
              <a:latin typeface="Telegraf 1"/>
              <a:ea typeface="Telegraf 1"/>
              <a:cs typeface="Telegraf 1"/>
              <a:sym typeface="Telegraf 1"/>
            </a:endParaRPr>
          </a:p>
        </p:txBody>
      </p:sp>
      <p:sp>
        <p:nvSpPr>
          <p:cNvPr id="9" name="TextBox 9"/>
          <p:cNvSpPr txBox="1"/>
          <p:nvPr/>
        </p:nvSpPr>
        <p:spPr>
          <a:xfrm>
            <a:off x="8648700" y="1076325"/>
            <a:ext cx="7994196" cy="3221355"/>
          </a:xfrm>
          <a:prstGeom prst="rect">
            <a:avLst/>
          </a:prstGeom>
        </p:spPr>
        <p:txBody>
          <a:bodyPr lIns="0" tIns="0" rIns="0" bIns="0" rtlCol="0" anchor="t">
            <a:spAutoFit/>
          </a:bodyPr>
          <a:lstStyle/>
          <a:p>
            <a:pPr algn="l">
              <a:lnSpc>
                <a:spcPts val="8159"/>
              </a:lnSpc>
            </a:pPr>
            <a:r>
              <a:rPr lang="en-US" sz="8000" b="1">
                <a:solidFill>
                  <a:srgbClr val="FFFFFF"/>
                </a:solidFill>
                <a:latin typeface="Telegraf 1 Bold"/>
                <a:ea typeface="Telegraf 1 Bold"/>
                <a:cs typeface="Telegraf 1 Bold"/>
                <a:sym typeface="Telegraf 1 Bold"/>
              </a:rPr>
              <a:t>Data Quality and Utilization Methodologies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en-US"/>
          </a:p>
        </p:txBody>
      </p:sp>
      <p:sp>
        <p:nvSpPr>
          <p:cNvPr id="3" name="Freeform 3"/>
          <p:cNvSpPr/>
          <p:nvPr/>
        </p:nvSpPr>
        <p:spPr>
          <a:xfrm>
            <a:off x="635546" y="121127"/>
            <a:ext cx="6990077" cy="9971153"/>
          </a:xfrm>
          <a:custGeom>
            <a:avLst/>
            <a:gdLst/>
            <a:ahLst/>
            <a:cxnLst/>
            <a:rect l="l" t="t" r="r" b="b"/>
            <a:pathLst>
              <a:path w="6990077" h="9971153">
                <a:moveTo>
                  <a:pt x="0" y="0"/>
                </a:moveTo>
                <a:lnTo>
                  <a:pt x="6990077" y="0"/>
                </a:lnTo>
                <a:lnTo>
                  <a:pt x="6990077" y="9971152"/>
                </a:lnTo>
                <a:lnTo>
                  <a:pt x="0" y="9971152"/>
                </a:lnTo>
                <a:lnTo>
                  <a:pt x="0" y="0"/>
                </a:lnTo>
                <a:close/>
              </a:path>
            </a:pathLst>
          </a:custGeom>
          <a:blipFill>
            <a:blip r:embed="rId2"/>
            <a:stretch>
              <a:fillRect l="-57052" r="-57052"/>
            </a:stretch>
          </a:blipFill>
        </p:spPr>
        <p:txBody>
          <a:bodyPr/>
          <a:lstStyle/>
          <a:p>
            <a:endParaRPr lang="en-US"/>
          </a:p>
        </p:txBody>
      </p:sp>
      <p:sp>
        <p:nvSpPr>
          <p:cNvPr id="4" name="TextBox 4"/>
          <p:cNvSpPr txBox="1"/>
          <p:nvPr/>
        </p:nvSpPr>
        <p:spPr>
          <a:xfrm>
            <a:off x="8031162" y="425927"/>
            <a:ext cx="9567189" cy="3019425"/>
          </a:xfrm>
          <a:prstGeom prst="rect">
            <a:avLst/>
          </a:prstGeom>
        </p:spPr>
        <p:txBody>
          <a:bodyPr lIns="0" tIns="0" rIns="0" bIns="0" rtlCol="0" anchor="t">
            <a:spAutoFit/>
          </a:bodyPr>
          <a:lstStyle/>
          <a:p>
            <a:pPr algn="l">
              <a:lnSpc>
                <a:spcPts val="9960"/>
              </a:lnSpc>
            </a:pPr>
            <a:r>
              <a:rPr lang="en-US" sz="8300" b="1">
                <a:solidFill>
                  <a:srgbClr val="000000"/>
                </a:solidFill>
                <a:latin typeface="Telegraf 1 Bold"/>
                <a:ea typeface="Telegraf 1 Bold"/>
                <a:cs typeface="Telegraf 1 Bold"/>
                <a:sym typeface="Telegraf 1 Bold"/>
              </a:rPr>
              <a:t>Capacity and Development </a:t>
            </a:r>
          </a:p>
          <a:p>
            <a:pPr algn="l">
              <a:lnSpc>
                <a:spcPts val="3360"/>
              </a:lnSpc>
            </a:pPr>
            <a:r>
              <a:rPr lang="en-US" sz="2800" b="1">
                <a:solidFill>
                  <a:srgbClr val="000000"/>
                </a:solidFill>
                <a:latin typeface="Telegraf 1 Bold"/>
                <a:ea typeface="Telegraf 1 Bold"/>
                <a:cs typeface="Telegraf 1 Bold"/>
                <a:sym typeface="Telegraf 1 Bold"/>
              </a:rPr>
              <a:t>Challenges for Data Monitoring and Application.</a:t>
            </a:r>
          </a:p>
        </p:txBody>
      </p:sp>
      <p:sp>
        <p:nvSpPr>
          <p:cNvPr id="5" name="TextBox 5"/>
          <p:cNvSpPr txBox="1"/>
          <p:nvPr/>
        </p:nvSpPr>
        <p:spPr>
          <a:xfrm>
            <a:off x="8031162" y="3949541"/>
            <a:ext cx="9027129" cy="790575"/>
          </a:xfrm>
          <a:prstGeom prst="rect">
            <a:avLst/>
          </a:prstGeom>
        </p:spPr>
        <p:txBody>
          <a:bodyPr lIns="0" tIns="0" rIns="0" bIns="0" rtlCol="0" anchor="t">
            <a:spAutoFit/>
          </a:bodyPr>
          <a:lstStyle/>
          <a:p>
            <a:pPr marL="539750" lvl="1" indent="-269875" algn="l">
              <a:lnSpc>
                <a:spcPts val="3000"/>
              </a:lnSpc>
              <a:buFont typeface="Arial"/>
              <a:buChar char="•"/>
            </a:pPr>
            <a:r>
              <a:rPr lang="en-US" sz="2500" b="1">
                <a:solidFill>
                  <a:srgbClr val="E5243B"/>
                </a:solidFill>
                <a:latin typeface="Telegraf 1 Bold"/>
                <a:ea typeface="Telegraf 1 Bold"/>
                <a:cs typeface="Telegraf 1 Bold"/>
                <a:sym typeface="Telegraf 1 Bold"/>
              </a:rPr>
              <a:t>Awareness gap among coastline cities of the available tools for data gathering on marine litter </a:t>
            </a:r>
          </a:p>
        </p:txBody>
      </p:sp>
      <p:sp>
        <p:nvSpPr>
          <p:cNvPr id="6" name="TextBox 6"/>
          <p:cNvSpPr txBox="1"/>
          <p:nvPr/>
        </p:nvSpPr>
        <p:spPr>
          <a:xfrm>
            <a:off x="8031162" y="5035391"/>
            <a:ext cx="9027129" cy="790575"/>
          </a:xfrm>
          <a:prstGeom prst="rect">
            <a:avLst/>
          </a:prstGeom>
        </p:spPr>
        <p:txBody>
          <a:bodyPr lIns="0" tIns="0" rIns="0" bIns="0" rtlCol="0" anchor="t">
            <a:spAutoFit/>
          </a:bodyPr>
          <a:lstStyle/>
          <a:p>
            <a:pPr marL="539750" lvl="1" indent="-269875" algn="l">
              <a:lnSpc>
                <a:spcPts val="3000"/>
              </a:lnSpc>
              <a:buFont typeface="Arial"/>
              <a:buChar char="•"/>
            </a:pPr>
            <a:r>
              <a:rPr lang="en-US" sz="2500" b="1">
                <a:solidFill>
                  <a:srgbClr val="DDA63A"/>
                </a:solidFill>
                <a:latin typeface="Telegraf 1 Bold"/>
                <a:ea typeface="Telegraf 1 Bold"/>
                <a:cs typeface="Telegraf 1 Bold"/>
                <a:sym typeface="Telegraf 1 Bold"/>
              </a:rPr>
              <a:t>Ease of understanding the available tools for use by average field officer</a:t>
            </a:r>
          </a:p>
        </p:txBody>
      </p:sp>
      <p:sp>
        <p:nvSpPr>
          <p:cNvPr id="7" name="TextBox 7"/>
          <p:cNvSpPr txBox="1"/>
          <p:nvPr/>
        </p:nvSpPr>
        <p:spPr>
          <a:xfrm>
            <a:off x="8031162" y="5981700"/>
            <a:ext cx="9027129" cy="790575"/>
          </a:xfrm>
          <a:prstGeom prst="rect">
            <a:avLst/>
          </a:prstGeom>
        </p:spPr>
        <p:txBody>
          <a:bodyPr lIns="0" tIns="0" rIns="0" bIns="0" rtlCol="0" anchor="t">
            <a:spAutoFit/>
          </a:bodyPr>
          <a:lstStyle/>
          <a:p>
            <a:pPr marL="539750" lvl="1" indent="-269875" algn="l">
              <a:lnSpc>
                <a:spcPts val="3000"/>
              </a:lnSpc>
              <a:buFont typeface="Arial"/>
              <a:buChar char="•"/>
            </a:pPr>
            <a:r>
              <a:rPr lang="en-US" sz="2500" b="1">
                <a:solidFill>
                  <a:srgbClr val="4C9F38"/>
                </a:solidFill>
                <a:latin typeface="Telegraf 1 Bold"/>
                <a:ea typeface="Telegraf 1 Bold"/>
                <a:cs typeface="Telegraf 1 Bold"/>
                <a:sym typeface="Telegraf 1 Bold"/>
              </a:rPr>
              <a:t>Poor internet coverage in Lagos and other west African coastline cities</a:t>
            </a:r>
          </a:p>
        </p:txBody>
      </p:sp>
      <p:sp>
        <p:nvSpPr>
          <p:cNvPr id="8" name="TextBox 8"/>
          <p:cNvSpPr txBox="1"/>
          <p:nvPr/>
        </p:nvSpPr>
        <p:spPr>
          <a:xfrm>
            <a:off x="8031162" y="7305675"/>
            <a:ext cx="9027129" cy="790575"/>
          </a:xfrm>
          <a:prstGeom prst="rect">
            <a:avLst/>
          </a:prstGeom>
        </p:spPr>
        <p:txBody>
          <a:bodyPr lIns="0" tIns="0" rIns="0" bIns="0" rtlCol="0" anchor="t">
            <a:spAutoFit/>
          </a:bodyPr>
          <a:lstStyle/>
          <a:p>
            <a:pPr marL="539750" lvl="1" indent="-269875" algn="l">
              <a:lnSpc>
                <a:spcPts val="3000"/>
              </a:lnSpc>
              <a:buFont typeface="Arial"/>
              <a:buChar char="•"/>
            </a:pPr>
            <a:r>
              <a:rPr lang="en-US" sz="2500" b="1" dirty="0">
                <a:solidFill>
                  <a:srgbClr val="DDA63A"/>
                </a:solidFill>
                <a:latin typeface="Telegraf 1 Bold"/>
                <a:ea typeface="Telegraf 1 Bold"/>
                <a:cs typeface="Telegraf 1 Bold"/>
                <a:sym typeface="Telegraf 1 Bold"/>
              </a:rPr>
              <a:t>Use of the WACT tools for continuous data gathering to monitor impact of policy decision periodically</a:t>
            </a:r>
          </a:p>
        </p:txBody>
      </p:sp>
      <p:sp>
        <p:nvSpPr>
          <p:cNvPr id="9" name="TextBox 9"/>
          <p:cNvSpPr txBox="1"/>
          <p:nvPr/>
        </p:nvSpPr>
        <p:spPr>
          <a:xfrm>
            <a:off x="8031162" y="8467725"/>
            <a:ext cx="9027129" cy="790575"/>
          </a:xfrm>
          <a:prstGeom prst="rect">
            <a:avLst/>
          </a:prstGeom>
        </p:spPr>
        <p:txBody>
          <a:bodyPr lIns="0" tIns="0" rIns="0" bIns="0" rtlCol="0" anchor="t">
            <a:spAutoFit/>
          </a:bodyPr>
          <a:lstStyle/>
          <a:p>
            <a:pPr marL="539750" lvl="1" indent="-269875" algn="l">
              <a:lnSpc>
                <a:spcPts val="3000"/>
              </a:lnSpc>
              <a:buFont typeface="Arial"/>
              <a:buChar char="•"/>
            </a:pPr>
            <a:r>
              <a:rPr lang="en-US" sz="2500" b="1">
                <a:solidFill>
                  <a:srgbClr val="4C9F38"/>
                </a:solidFill>
                <a:latin typeface="Telegraf 1 Bold"/>
                <a:ea typeface="Telegraf 1 Bold"/>
                <a:cs typeface="Telegraf 1 Bold"/>
                <a:sym typeface="Telegraf 1 Bold"/>
              </a:rPr>
              <a:t>Indicators of impact for leakage of marine litters for quick response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2768"/>
        </a:solidFill>
        <a:effectLst/>
      </p:bgPr>
    </p:bg>
    <p:spTree>
      <p:nvGrpSpPr>
        <p:cNvPr id="1" name=""/>
        <p:cNvGrpSpPr/>
        <p:nvPr/>
      </p:nvGrpSpPr>
      <p:grpSpPr>
        <a:xfrm>
          <a:off x="0" y="0"/>
          <a:ext cx="0" cy="0"/>
          <a:chOff x="0" y="0"/>
          <a:chExt cx="0" cy="0"/>
        </a:xfrm>
      </p:grpSpPr>
      <p:sp>
        <p:nvSpPr>
          <p:cNvPr id="2" name="Freeform 2"/>
          <p:cNvSpPr/>
          <p:nvPr/>
        </p:nvSpPr>
        <p:spPr>
          <a:xfrm>
            <a:off x="9603844" y="0"/>
            <a:ext cx="8684156" cy="10287000"/>
          </a:xfrm>
          <a:custGeom>
            <a:avLst/>
            <a:gdLst/>
            <a:ahLst/>
            <a:cxnLst/>
            <a:rect l="l" t="t" r="r" b="b"/>
            <a:pathLst>
              <a:path w="8684156" h="10287000">
                <a:moveTo>
                  <a:pt x="0" y="0"/>
                </a:moveTo>
                <a:lnTo>
                  <a:pt x="8684156" y="0"/>
                </a:lnTo>
                <a:lnTo>
                  <a:pt x="8684156" y="10287000"/>
                </a:lnTo>
                <a:lnTo>
                  <a:pt x="0" y="10287000"/>
                </a:lnTo>
                <a:lnTo>
                  <a:pt x="0" y="0"/>
                </a:lnTo>
                <a:close/>
              </a:path>
            </a:pathLst>
          </a:custGeom>
          <a:blipFill>
            <a:blip r:embed="rId2"/>
            <a:stretch>
              <a:fillRect l="-65531" r="-12265"/>
            </a:stretch>
          </a:blipFill>
        </p:spPr>
        <p:txBody>
          <a:bodyPr/>
          <a:lstStyle/>
          <a:p>
            <a:endParaRPr lang="en-US"/>
          </a:p>
        </p:txBody>
      </p:sp>
      <p:sp>
        <p:nvSpPr>
          <p:cNvPr id="3" name="TextBox 3"/>
          <p:cNvSpPr txBox="1"/>
          <p:nvPr/>
        </p:nvSpPr>
        <p:spPr>
          <a:xfrm>
            <a:off x="333548" y="111752"/>
            <a:ext cx="9270296" cy="5591175"/>
          </a:xfrm>
          <a:prstGeom prst="rect">
            <a:avLst/>
          </a:prstGeom>
        </p:spPr>
        <p:txBody>
          <a:bodyPr lIns="0" tIns="0" rIns="0" bIns="0" rtlCol="0" anchor="t">
            <a:spAutoFit/>
          </a:bodyPr>
          <a:lstStyle/>
          <a:p>
            <a:pPr algn="l">
              <a:lnSpc>
                <a:spcPts val="10800"/>
              </a:lnSpc>
            </a:pPr>
            <a:r>
              <a:rPr lang="en-US" sz="9000" b="1">
                <a:solidFill>
                  <a:srgbClr val="FFFFFF"/>
                </a:solidFill>
                <a:latin typeface="Telegraf 2 Bold"/>
                <a:ea typeface="Telegraf 2 Bold"/>
                <a:cs typeface="Telegraf 2 Bold"/>
                <a:sym typeface="Telegraf 2 Bold"/>
              </a:rPr>
              <a:t>Politics and Benefits of Data Sharing and Application.</a:t>
            </a:r>
          </a:p>
        </p:txBody>
      </p:sp>
      <p:sp>
        <p:nvSpPr>
          <p:cNvPr id="4" name="TextBox 4"/>
          <p:cNvSpPr txBox="1"/>
          <p:nvPr/>
        </p:nvSpPr>
        <p:spPr>
          <a:xfrm>
            <a:off x="333548" y="6112620"/>
            <a:ext cx="7481273" cy="3145680"/>
          </a:xfrm>
          <a:prstGeom prst="rect">
            <a:avLst/>
          </a:prstGeom>
        </p:spPr>
        <p:txBody>
          <a:bodyPr lIns="0" tIns="0" rIns="0" bIns="0" rtlCol="0" anchor="t">
            <a:spAutoFit/>
          </a:bodyPr>
          <a:lstStyle/>
          <a:p>
            <a:pPr marL="546084" lvl="1" indent="-273042" algn="l">
              <a:lnSpc>
                <a:spcPts val="3541"/>
              </a:lnSpc>
              <a:buFont typeface="Arial"/>
              <a:buChar char="•"/>
            </a:pPr>
            <a:r>
              <a:rPr lang="en-US" sz="2529">
                <a:solidFill>
                  <a:srgbClr val="FFFFFF"/>
                </a:solidFill>
                <a:latin typeface="Telegraf 2"/>
                <a:ea typeface="Telegraf 2"/>
                <a:cs typeface="Telegraf 2"/>
                <a:sym typeface="Telegraf 2"/>
              </a:rPr>
              <a:t>Data confidentiality and mis-application </a:t>
            </a:r>
          </a:p>
          <a:p>
            <a:pPr marL="546084" lvl="1" indent="-273042" algn="l">
              <a:lnSpc>
                <a:spcPts val="3541"/>
              </a:lnSpc>
              <a:buFont typeface="Arial"/>
              <a:buChar char="•"/>
            </a:pPr>
            <a:r>
              <a:rPr lang="en-US" sz="2529">
                <a:solidFill>
                  <a:srgbClr val="FFFFFF"/>
                </a:solidFill>
                <a:latin typeface="Telegraf 2"/>
                <a:ea typeface="Telegraf 2"/>
                <a:cs typeface="Telegraf 2"/>
                <a:sym typeface="Telegraf 2"/>
              </a:rPr>
              <a:t>Intent of data use </a:t>
            </a:r>
          </a:p>
          <a:p>
            <a:pPr marL="546084" lvl="1" indent="-273042" algn="l">
              <a:lnSpc>
                <a:spcPts val="3541"/>
              </a:lnSpc>
              <a:buFont typeface="Arial"/>
              <a:buChar char="•"/>
            </a:pPr>
            <a:r>
              <a:rPr lang="en-US" sz="2529">
                <a:solidFill>
                  <a:srgbClr val="FFFFFF"/>
                </a:solidFill>
                <a:latin typeface="Telegraf 2"/>
                <a:ea typeface="Telegraf 2"/>
                <a:cs typeface="Telegraf 2"/>
                <a:sym typeface="Telegraf 2"/>
              </a:rPr>
              <a:t>Data interpretation as a tool of efficiency and budgeting</a:t>
            </a:r>
          </a:p>
          <a:p>
            <a:pPr marL="546084" lvl="1" indent="-273042" algn="l">
              <a:lnSpc>
                <a:spcPts val="3541"/>
              </a:lnSpc>
              <a:buFont typeface="Arial"/>
              <a:buChar char="•"/>
            </a:pPr>
            <a:r>
              <a:rPr lang="en-US" sz="2529">
                <a:solidFill>
                  <a:srgbClr val="FFFFFF"/>
                </a:solidFill>
                <a:latin typeface="Telegraf 2"/>
                <a:ea typeface="Telegraf 2"/>
                <a:cs typeface="Telegraf 2"/>
                <a:sym typeface="Telegraf 2"/>
              </a:rPr>
              <a:t>Policy statement and data variance</a:t>
            </a:r>
          </a:p>
          <a:p>
            <a:pPr marL="546084" lvl="1" indent="-273042" algn="l">
              <a:lnSpc>
                <a:spcPts val="3541"/>
              </a:lnSpc>
              <a:buFont typeface="Arial"/>
              <a:buChar char="•"/>
            </a:pPr>
            <a:r>
              <a:rPr lang="en-US" sz="2529">
                <a:solidFill>
                  <a:srgbClr val="FFFFFF"/>
                </a:solidFill>
                <a:latin typeface="Telegraf 2"/>
                <a:ea typeface="Telegraf 2"/>
                <a:cs typeface="Telegraf 2"/>
                <a:sym typeface="Telegraf 2"/>
              </a:rPr>
              <a:t>Politics of data application </a:t>
            </a:r>
          </a:p>
          <a:p>
            <a:pPr algn="l">
              <a:lnSpc>
                <a:spcPts val="3541"/>
              </a:lnSpc>
            </a:pPr>
            <a:endParaRPr lang="en-US" sz="2529">
              <a:solidFill>
                <a:srgbClr val="FFFFFF"/>
              </a:solidFill>
              <a:latin typeface="Telegraf 2"/>
              <a:ea typeface="Telegraf 2"/>
              <a:cs typeface="Telegraf 2"/>
              <a:sym typeface="Telegraf 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8241846" cy="10287000"/>
          </a:xfrm>
          <a:prstGeom prst="rect">
            <a:avLst/>
          </a:prstGeom>
          <a:solidFill>
            <a:srgbClr val="FCC30B"/>
          </a:solidFill>
        </p:spPr>
        <p:txBody>
          <a:bodyPr/>
          <a:lstStyle/>
          <a:p>
            <a:endParaRPr lang="en-US"/>
          </a:p>
        </p:txBody>
      </p:sp>
      <p:sp>
        <p:nvSpPr>
          <p:cNvPr id="3" name="AutoShape 3"/>
          <p:cNvSpPr/>
          <p:nvPr/>
        </p:nvSpPr>
        <p:spPr>
          <a:xfrm>
            <a:off x="9270546" y="1028700"/>
            <a:ext cx="7988754" cy="114300"/>
          </a:xfrm>
          <a:prstGeom prst="rect">
            <a:avLst/>
          </a:prstGeom>
          <a:solidFill>
            <a:srgbClr val="FCC30B"/>
          </a:solidFill>
        </p:spPr>
        <p:txBody>
          <a:bodyPr/>
          <a:lstStyle/>
          <a:p>
            <a:endParaRPr lang="en-US"/>
          </a:p>
        </p:txBody>
      </p:sp>
      <p:sp>
        <p:nvSpPr>
          <p:cNvPr id="4" name="TextBox 4"/>
          <p:cNvSpPr txBox="1"/>
          <p:nvPr/>
        </p:nvSpPr>
        <p:spPr>
          <a:xfrm>
            <a:off x="650324" y="630555"/>
            <a:ext cx="6682069" cy="7749044"/>
          </a:xfrm>
          <a:prstGeom prst="rect">
            <a:avLst/>
          </a:prstGeom>
        </p:spPr>
        <p:txBody>
          <a:bodyPr lIns="0" tIns="0" rIns="0" bIns="0" rtlCol="0" anchor="t">
            <a:spAutoFit/>
          </a:bodyPr>
          <a:lstStyle/>
          <a:p>
            <a:pPr algn="l">
              <a:lnSpc>
                <a:spcPts val="8550"/>
              </a:lnSpc>
            </a:pPr>
            <a:r>
              <a:rPr lang="en-US" sz="9000" b="1" dirty="0">
                <a:solidFill>
                  <a:srgbClr val="FFFFFF"/>
                </a:solidFill>
                <a:latin typeface="Telegraf 1 Bold"/>
                <a:ea typeface="Telegraf 1 Bold"/>
                <a:cs typeface="Telegraf 1 Bold"/>
                <a:sym typeface="Telegraf 1 Bold"/>
              </a:rPr>
              <a:t>Global benefits of Regional Integration of Database Application</a:t>
            </a:r>
          </a:p>
        </p:txBody>
      </p:sp>
      <p:sp>
        <p:nvSpPr>
          <p:cNvPr id="5" name="TextBox 5"/>
          <p:cNvSpPr txBox="1"/>
          <p:nvPr/>
        </p:nvSpPr>
        <p:spPr>
          <a:xfrm>
            <a:off x="9129728" y="1372271"/>
            <a:ext cx="8270390" cy="7962821"/>
          </a:xfrm>
          <a:prstGeom prst="rect">
            <a:avLst/>
          </a:prstGeom>
        </p:spPr>
        <p:txBody>
          <a:bodyPr lIns="0" tIns="0" rIns="0" bIns="0" rtlCol="0" anchor="t">
            <a:spAutoFit/>
          </a:bodyPr>
          <a:lstStyle/>
          <a:p>
            <a:pPr marL="546084" lvl="1" indent="-273042" algn="l">
              <a:lnSpc>
                <a:spcPts val="3945"/>
              </a:lnSpc>
              <a:buFont typeface="Arial"/>
              <a:buChar char="•"/>
            </a:pPr>
            <a:r>
              <a:rPr lang="en-US" sz="2529" dirty="0">
                <a:solidFill>
                  <a:srgbClr val="000000"/>
                </a:solidFill>
                <a:latin typeface="Telegraf 2"/>
                <a:ea typeface="Telegraf 2"/>
                <a:cs typeface="Telegraf 2"/>
                <a:sym typeface="Telegraf 2"/>
              </a:rPr>
              <a:t>Need for identification of coastal cities of impact along the West African sub-region and deployment of the WACT study for plastic leakage mapping.</a:t>
            </a:r>
          </a:p>
          <a:p>
            <a:pPr marL="546084" lvl="1" indent="-273042" algn="l">
              <a:lnSpc>
                <a:spcPts val="3945"/>
              </a:lnSpc>
              <a:buFont typeface="Arial"/>
              <a:buChar char="•"/>
            </a:pPr>
            <a:r>
              <a:rPr lang="en-US" sz="2529" dirty="0">
                <a:solidFill>
                  <a:srgbClr val="000000"/>
                </a:solidFill>
                <a:latin typeface="Telegraf 2"/>
                <a:ea typeface="Telegraf 2"/>
                <a:cs typeface="Telegraf 2"/>
                <a:sym typeface="Telegraf 2"/>
              </a:rPr>
              <a:t>Data confidentiality agreement to give comfort to policymakers.</a:t>
            </a:r>
          </a:p>
          <a:p>
            <a:pPr marL="546084" lvl="1" indent="-273042" algn="l">
              <a:lnSpc>
                <a:spcPts val="3945"/>
              </a:lnSpc>
              <a:buFont typeface="Arial"/>
              <a:buChar char="•"/>
            </a:pPr>
            <a:r>
              <a:rPr lang="en-US" sz="2529" dirty="0">
                <a:solidFill>
                  <a:srgbClr val="000000"/>
                </a:solidFill>
                <a:latin typeface="Telegraf 2"/>
                <a:ea typeface="Telegraf 2"/>
                <a:cs typeface="Telegraf 2"/>
                <a:sym typeface="Telegraf 2"/>
              </a:rPr>
              <a:t>Data sharing among cities for policy enactment and monitoring.</a:t>
            </a:r>
          </a:p>
          <a:p>
            <a:pPr marL="546084" lvl="1" indent="-273042" algn="l">
              <a:lnSpc>
                <a:spcPts val="3945"/>
              </a:lnSpc>
              <a:buFont typeface="Arial"/>
              <a:buChar char="•"/>
            </a:pPr>
            <a:r>
              <a:rPr lang="en-US" sz="2529" dirty="0">
                <a:solidFill>
                  <a:srgbClr val="000000"/>
                </a:solidFill>
                <a:latin typeface="Telegraf 2"/>
                <a:ea typeface="Telegraf 2"/>
                <a:cs typeface="Telegraf 2"/>
                <a:sym typeface="Telegraf 2"/>
              </a:rPr>
              <a:t>Engage academia for research in microplastic monitoring and impact assessment within local coastal areas and share results with global agencies.</a:t>
            </a:r>
          </a:p>
          <a:p>
            <a:pPr marL="546084" lvl="1" indent="-273042" algn="l">
              <a:lnSpc>
                <a:spcPts val="3945"/>
              </a:lnSpc>
              <a:buFont typeface="Arial"/>
              <a:buChar char="•"/>
            </a:pPr>
            <a:r>
              <a:rPr lang="en-US" sz="2529" dirty="0">
                <a:solidFill>
                  <a:srgbClr val="000000"/>
                </a:solidFill>
                <a:latin typeface="Telegraf 2"/>
                <a:ea typeface="Telegraf 2"/>
                <a:cs typeface="Telegraf 2"/>
                <a:sym typeface="Telegraf 2"/>
              </a:rPr>
              <a:t>Establish agencies that will focus specifically on the prevention of plastic leakages by deploying innovative solutions that addresses local peculiarities. The blue box (trash for cash program).</a:t>
            </a:r>
          </a:p>
          <a:p>
            <a:pPr marL="546084" lvl="1" indent="-273042" algn="l">
              <a:lnSpc>
                <a:spcPts val="3945"/>
              </a:lnSpc>
              <a:buFont typeface="Arial"/>
              <a:buChar char="•"/>
            </a:pPr>
            <a:r>
              <a:rPr lang="en-US" sz="2529" dirty="0">
                <a:solidFill>
                  <a:srgbClr val="000000"/>
                </a:solidFill>
                <a:latin typeface="Telegraf 2"/>
                <a:ea typeface="Telegraf 2"/>
                <a:cs typeface="Telegraf 2"/>
                <a:sym typeface="Telegraf 2"/>
              </a:rPr>
              <a:t>Full implementation of polluter principles and EPR.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2522409" cy="10287000"/>
          </a:xfrm>
          <a:prstGeom prst="rect">
            <a:avLst/>
          </a:prstGeom>
          <a:solidFill>
            <a:srgbClr val="26BDE2"/>
          </a:solidFill>
        </p:spPr>
        <p:txBody>
          <a:bodyPr/>
          <a:lstStyle/>
          <a:p>
            <a:endParaRPr lang="en-US"/>
          </a:p>
        </p:txBody>
      </p:sp>
      <p:sp>
        <p:nvSpPr>
          <p:cNvPr id="3" name="AutoShape 3"/>
          <p:cNvSpPr/>
          <p:nvPr/>
        </p:nvSpPr>
        <p:spPr>
          <a:xfrm>
            <a:off x="1074060" y="5328166"/>
            <a:ext cx="6141202" cy="9525"/>
          </a:xfrm>
          <a:prstGeom prst="rect">
            <a:avLst/>
          </a:prstGeom>
          <a:solidFill>
            <a:srgbClr val="FFFFFF"/>
          </a:solidFill>
        </p:spPr>
        <p:txBody>
          <a:bodyPr/>
          <a:lstStyle/>
          <a:p>
            <a:endParaRPr lang="en-US"/>
          </a:p>
        </p:txBody>
      </p:sp>
      <p:sp>
        <p:nvSpPr>
          <p:cNvPr id="4" name="Freeform 4"/>
          <p:cNvSpPr/>
          <p:nvPr/>
        </p:nvSpPr>
        <p:spPr>
          <a:xfrm>
            <a:off x="12522409" y="-165562"/>
            <a:ext cx="7646063" cy="10452562"/>
          </a:xfrm>
          <a:custGeom>
            <a:avLst/>
            <a:gdLst/>
            <a:ahLst/>
            <a:cxnLst/>
            <a:rect l="l" t="t" r="r" b="b"/>
            <a:pathLst>
              <a:path w="7646063" h="10452562">
                <a:moveTo>
                  <a:pt x="0" y="0"/>
                </a:moveTo>
                <a:lnTo>
                  <a:pt x="7646063" y="0"/>
                </a:lnTo>
                <a:lnTo>
                  <a:pt x="7646063" y="10452562"/>
                </a:lnTo>
                <a:lnTo>
                  <a:pt x="0" y="10452562"/>
                </a:lnTo>
                <a:lnTo>
                  <a:pt x="0" y="0"/>
                </a:lnTo>
                <a:close/>
              </a:path>
            </a:pathLst>
          </a:custGeom>
          <a:blipFill>
            <a:blip r:embed="rId2"/>
            <a:stretch>
              <a:fillRect l="-30004" r="-75181"/>
            </a:stretch>
          </a:blipFill>
        </p:spPr>
        <p:txBody>
          <a:bodyPr/>
          <a:lstStyle/>
          <a:p>
            <a:endParaRPr lang="en-US"/>
          </a:p>
        </p:txBody>
      </p:sp>
      <p:sp>
        <p:nvSpPr>
          <p:cNvPr id="5" name="TextBox 5"/>
          <p:cNvSpPr txBox="1"/>
          <p:nvPr/>
        </p:nvSpPr>
        <p:spPr>
          <a:xfrm>
            <a:off x="442436" y="3326625"/>
            <a:ext cx="11533067" cy="6256200"/>
          </a:xfrm>
          <a:prstGeom prst="rect">
            <a:avLst/>
          </a:prstGeom>
        </p:spPr>
        <p:txBody>
          <a:bodyPr lIns="0" tIns="0" rIns="0" bIns="0" rtlCol="0" anchor="t">
            <a:spAutoFit/>
          </a:bodyPr>
          <a:lstStyle/>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Poor institutional support for data gathering by the supervisory agencies of the government with limitations from the data protection laws</a:t>
            </a:r>
          </a:p>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Poor knowledge of the impact of science-based facts in policy-making by political office-holders </a:t>
            </a:r>
          </a:p>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Difficulty in the provision of access to records of precious studies and data on MSW</a:t>
            </a:r>
          </a:p>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Bureaucracy associated with decision-making</a:t>
            </a:r>
          </a:p>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High turnover of political office holders</a:t>
            </a:r>
          </a:p>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Lack of compliance with global treaties</a:t>
            </a:r>
          </a:p>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Poor framework for policy implementation at the national level </a:t>
            </a:r>
          </a:p>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Poor enforcement of the EPR regulations </a:t>
            </a:r>
          </a:p>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Inadequate incentives for the use of alternatives to plastics </a:t>
            </a:r>
          </a:p>
          <a:p>
            <a:pPr marL="539749" lvl="1" indent="-269875" algn="l">
              <a:lnSpc>
                <a:spcPts val="3499"/>
              </a:lnSpc>
              <a:buFont typeface="Arial"/>
              <a:buChar char="•"/>
            </a:pPr>
            <a:r>
              <a:rPr lang="en-US" sz="2499" dirty="0">
                <a:solidFill>
                  <a:srgbClr val="FFFFFF"/>
                </a:solidFill>
                <a:latin typeface="Telegraf 1"/>
                <a:ea typeface="Telegraf 1"/>
                <a:cs typeface="Telegraf 1"/>
                <a:sym typeface="Telegraf 1"/>
              </a:rPr>
              <a:t>Fossil fuel as a major national income earner and the conflicts of interest with the ban on plastic.</a:t>
            </a:r>
          </a:p>
        </p:txBody>
      </p:sp>
      <p:sp>
        <p:nvSpPr>
          <p:cNvPr id="6" name="TextBox 6"/>
          <p:cNvSpPr txBox="1"/>
          <p:nvPr/>
        </p:nvSpPr>
        <p:spPr>
          <a:xfrm>
            <a:off x="223279" y="291094"/>
            <a:ext cx="11752224" cy="2952750"/>
          </a:xfrm>
          <a:prstGeom prst="rect">
            <a:avLst/>
          </a:prstGeom>
        </p:spPr>
        <p:txBody>
          <a:bodyPr lIns="0" tIns="0" rIns="0" bIns="0" rtlCol="0" anchor="t">
            <a:spAutoFit/>
          </a:bodyPr>
          <a:lstStyle/>
          <a:p>
            <a:pPr algn="l">
              <a:lnSpc>
                <a:spcPts val="7425"/>
              </a:lnSpc>
            </a:pPr>
            <a:r>
              <a:rPr lang="en-US" sz="7500" b="1">
                <a:solidFill>
                  <a:srgbClr val="FFFFFF"/>
                </a:solidFill>
                <a:latin typeface="Telegraf 1 Bold"/>
                <a:ea typeface="Telegraf 1 Bold"/>
                <a:cs typeface="Telegraf 1 Bold"/>
                <a:sym typeface="Telegraf 1 Bold"/>
              </a:rPr>
              <a:t>Challenges associated with data gathering and application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56C02B"/>
          </a:solidFill>
        </p:spPr>
        <p:txBody>
          <a:bodyPr/>
          <a:lstStyle/>
          <a:p>
            <a:endParaRPr lang="en-US"/>
          </a:p>
        </p:txBody>
      </p:sp>
      <p:sp>
        <p:nvSpPr>
          <p:cNvPr id="3" name="TextBox 3"/>
          <p:cNvSpPr txBox="1"/>
          <p:nvPr/>
        </p:nvSpPr>
        <p:spPr>
          <a:xfrm>
            <a:off x="4338114" y="323850"/>
            <a:ext cx="9611772" cy="1314450"/>
          </a:xfrm>
          <a:prstGeom prst="rect">
            <a:avLst/>
          </a:prstGeom>
        </p:spPr>
        <p:txBody>
          <a:bodyPr lIns="0" tIns="0" rIns="0" bIns="0" rtlCol="0" anchor="t">
            <a:spAutoFit/>
          </a:bodyPr>
          <a:lstStyle/>
          <a:p>
            <a:pPr algn="l">
              <a:lnSpc>
                <a:spcPts val="9600"/>
              </a:lnSpc>
            </a:pPr>
            <a:r>
              <a:rPr lang="en-US" sz="8000" b="1">
                <a:solidFill>
                  <a:srgbClr val="000000"/>
                </a:solidFill>
                <a:latin typeface="Telegraf 1 Bold"/>
                <a:ea typeface="Telegraf 1 Bold"/>
                <a:cs typeface="Telegraf 1 Bold"/>
                <a:sym typeface="Telegraf 1 Bold"/>
              </a:rPr>
              <a:t>Recommendations</a:t>
            </a:r>
          </a:p>
        </p:txBody>
      </p:sp>
      <p:grpSp>
        <p:nvGrpSpPr>
          <p:cNvPr id="4" name="Group 4"/>
          <p:cNvGrpSpPr/>
          <p:nvPr/>
        </p:nvGrpSpPr>
        <p:grpSpPr>
          <a:xfrm>
            <a:off x="2245244" y="2676016"/>
            <a:ext cx="5933028" cy="1183940"/>
            <a:chOff x="0" y="-47625"/>
            <a:chExt cx="7910704" cy="1578587"/>
          </a:xfrm>
        </p:grpSpPr>
        <p:sp>
          <p:nvSpPr>
            <p:cNvPr id="5" name="TextBox 5"/>
            <p:cNvSpPr txBox="1"/>
            <p:nvPr/>
          </p:nvSpPr>
          <p:spPr>
            <a:xfrm>
              <a:off x="0" y="-47625"/>
              <a:ext cx="7910704" cy="615554"/>
            </a:xfrm>
            <a:prstGeom prst="rect">
              <a:avLst/>
            </a:prstGeom>
          </p:spPr>
          <p:txBody>
            <a:bodyPr lIns="0" tIns="0" rIns="0" bIns="0" rtlCol="0" anchor="t">
              <a:spAutoFit/>
            </a:bodyPr>
            <a:lstStyle/>
            <a:p>
              <a:pPr algn="l">
                <a:lnSpc>
                  <a:spcPts val="3600"/>
                </a:lnSpc>
              </a:pPr>
              <a:r>
                <a:rPr lang="en-US" sz="3000" b="1" dirty="0">
                  <a:solidFill>
                    <a:srgbClr val="000000"/>
                  </a:solidFill>
                  <a:latin typeface="Telegraf 1 Bold"/>
                  <a:ea typeface="Telegraf 1 Bold"/>
                  <a:cs typeface="Telegraf 1 Bold"/>
                  <a:sym typeface="Telegraf 1 Bold"/>
                </a:rPr>
                <a:t>Strengthen Global alliance </a:t>
              </a:r>
            </a:p>
          </p:txBody>
        </p:sp>
        <p:sp>
          <p:nvSpPr>
            <p:cNvPr id="6" name="TextBox 6"/>
            <p:cNvSpPr txBox="1"/>
            <p:nvPr/>
          </p:nvSpPr>
          <p:spPr>
            <a:xfrm>
              <a:off x="0" y="701675"/>
              <a:ext cx="7910704" cy="829287"/>
            </a:xfrm>
            <a:prstGeom prst="rect">
              <a:avLst/>
            </a:prstGeom>
          </p:spPr>
          <p:txBody>
            <a:bodyPr lIns="0" tIns="0" rIns="0" bIns="0" rtlCol="0" anchor="t">
              <a:spAutoFit/>
            </a:bodyPr>
            <a:lstStyle/>
            <a:p>
              <a:pPr algn="l">
                <a:lnSpc>
                  <a:spcPts val="2520"/>
                </a:lnSpc>
                <a:spcBef>
                  <a:spcPct val="0"/>
                </a:spcBef>
              </a:pPr>
              <a:r>
                <a:rPr lang="en-US" dirty="0">
                  <a:solidFill>
                    <a:srgbClr val="000000"/>
                  </a:solidFill>
                  <a:latin typeface="Telegraf 1"/>
                  <a:ea typeface="Telegraf 1"/>
                  <a:cs typeface="Telegraf 1"/>
                  <a:sym typeface="Telegraf 1"/>
                </a:rPr>
                <a:t>For local capacity development for data gathering and monitoring of plastic leakage in the ocean</a:t>
              </a:r>
              <a:endParaRPr lang="en-US" sz="1800" dirty="0">
                <a:solidFill>
                  <a:srgbClr val="000000"/>
                </a:solidFill>
                <a:latin typeface="Telegraf 1"/>
                <a:ea typeface="Telegraf 1"/>
                <a:cs typeface="Telegraf 1"/>
                <a:sym typeface="Telegraf 1"/>
              </a:endParaRPr>
            </a:p>
          </p:txBody>
        </p:sp>
      </p:grpSp>
      <p:sp>
        <p:nvSpPr>
          <p:cNvPr id="7" name="TextBox 7"/>
          <p:cNvSpPr txBox="1"/>
          <p:nvPr/>
        </p:nvSpPr>
        <p:spPr>
          <a:xfrm>
            <a:off x="748772" y="2843656"/>
            <a:ext cx="960978" cy="828675"/>
          </a:xfrm>
          <a:prstGeom prst="rect">
            <a:avLst/>
          </a:prstGeom>
        </p:spPr>
        <p:txBody>
          <a:bodyPr lIns="0" tIns="0" rIns="0" bIns="0" rtlCol="0" anchor="t">
            <a:spAutoFit/>
          </a:bodyPr>
          <a:lstStyle/>
          <a:p>
            <a:pPr algn="l">
              <a:lnSpc>
                <a:spcPts val="6000"/>
              </a:lnSpc>
            </a:pPr>
            <a:r>
              <a:rPr lang="en-US" sz="5000" b="1">
                <a:solidFill>
                  <a:srgbClr val="56C02B"/>
                </a:solidFill>
                <a:latin typeface="Telegraf 1 Bold"/>
                <a:ea typeface="Telegraf 1 Bold"/>
                <a:cs typeface="Telegraf 1 Bold"/>
                <a:sym typeface="Telegraf 1 Bold"/>
              </a:rPr>
              <a:t>01</a:t>
            </a:r>
          </a:p>
        </p:txBody>
      </p:sp>
      <p:grpSp>
        <p:nvGrpSpPr>
          <p:cNvPr id="8" name="Group 8"/>
          <p:cNvGrpSpPr/>
          <p:nvPr/>
        </p:nvGrpSpPr>
        <p:grpSpPr>
          <a:xfrm>
            <a:off x="2245244" y="5205903"/>
            <a:ext cx="5933028" cy="1504541"/>
            <a:chOff x="0" y="-47625"/>
            <a:chExt cx="7910704" cy="2006055"/>
          </a:xfrm>
        </p:grpSpPr>
        <p:sp>
          <p:nvSpPr>
            <p:cNvPr id="9" name="TextBox 9"/>
            <p:cNvSpPr txBox="1"/>
            <p:nvPr/>
          </p:nvSpPr>
          <p:spPr>
            <a:xfrm>
              <a:off x="0" y="-47625"/>
              <a:ext cx="7910704" cy="615554"/>
            </a:xfrm>
            <a:prstGeom prst="rect">
              <a:avLst/>
            </a:prstGeom>
          </p:spPr>
          <p:txBody>
            <a:bodyPr lIns="0" tIns="0" rIns="0" bIns="0" rtlCol="0" anchor="t">
              <a:spAutoFit/>
            </a:bodyPr>
            <a:lstStyle/>
            <a:p>
              <a:pPr marL="0" lvl="0" indent="0" algn="l">
                <a:lnSpc>
                  <a:spcPts val="3600"/>
                </a:lnSpc>
                <a:spcBef>
                  <a:spcPct val="0"/>
                </a:spcBef>
              </a:pPr>
              <a:r>
                <a:rPr lang="en-US" sz="3000" b="1" dirty="0">
                  <a:solidFill>
                    <a:srgbClr val="000000"/>
                  </a:solidFill>
                  <a:latin typeface="Telegraf 1 Bold"/>
                  <a:ea typeface="Telegraf 1 Bold"/>
                  <a:cs typeface="Telegraf 1 Bold"/>
                  <a:sym typeface="Telegraf 1 Bold"/>
                </a:rPr>
                <a:t>Adoption of acceptable model</a:t>
              </a:r>
              <a:endParaRPr lang="en-US" sz="3000" b="1" u="none" dirty="0">
                <a:solidFill>
                  <a:srgbClr val="000000"/>
                </a:solidFill>
                <a:latin typeface="Telegraf 1 Bold"/>
                <a:ea typeface="Telegraf 1 Bold"/>
                <a:cs typeface="Telegraf 1 Bold"/>
                <a:sym typeface="Telegraf 1 Bold"/>
              </a:endParaRPr>
            </a:p>
          </p:txBody>
        </p:sp>
        <p:sp>
          <p:nvSpPr>
            <p:cNvPr id="10" name="TextBox 10"/>
            <p:cNvSpPr txBox="1"/>
            <p:nvPr/>
          </p:nvSpPr>
          <p:spPr>
            <a:xfrm>
              <a:off x="0" y="701675"/>
              <a:ext cx="7910704" cy="1256755"/>
            </a:xfrm>
            <a:prstGeom prst="rect">
              <a:avLst/>
            </a:prstGeom>
          </p:spPr>
          <p:txBody>
            <a:bodyPr lIns="0" tIns="0" rIns="0" bIns="0" rtlCol="0" anchor="t">
              <a:spAutoFit/>
            </a:bodyPr>
            <a:lstStyle/>
            <a:p>
              <a:pPr algn="l">
                <a:lnSpc>
                  <a:spcPts val="2520"/>
                </a:lnSpc>
                <a:spcBef>
                  <a:spcPct val="0"/>
                </a:spcBef>
              </a:pPr>
              <a:r>
                <a:rPr lang="en-US" dirty="0">
                  <a:solidFill>
                    <a:srgbClr val="000000"/>
                  </a:solidFill>
                  <a:latin typeface="Telegraf 1"/>
                  <a:ea typeface="Telegraf 1"/>
                  <a:cs typeface="Telegraf 1"/>
                  <a:sym typeface="Telegraf 1"/>
                </a:rPr>
                <a:t> WaCT method should be considered as a reliable method for the global marine litter data gathering and evaluation</a:t>
              </a:r>
              <a:endParaRPr lang="en-US" sz="1800" dirty="0">
                <a:solidFill>
                  <a:srgbClr val="000000"/>
                </a:solidFill>
                <a:latin typeface="Telegraf 1"/>
                <a:ea typeface="Telegraf 1"/>
                <a:cs typeface="Telegraf 1"/>
                <a:sym typeface="Telegraf 1"/>
              </a:endParaRPr>
            </a:p>
          </p:txBody>
        </p:sp>
      </p:grpSp>
      <p:sp>
        <p:nvSpPr>
          <p:cNvPr id="11" name="TextBox 11"/>
          <p:cNvSpPr txBox="1"/>
          <p:nvPr/>
        </p:nvSpPr>
        <p:spPr>
          <a:xfrm>
            <a:off x="748772" y="5373544"/>
            <a:ext cx="960978" cy="828675"/>
          </a:xfrm>
          <a:prstGeom prst="rect">
            <a:avLst/>
          </a:prstGeom>
        </p:spPr>
        <p:txBody>
          <a:bodyPr lIns="0" tIns="0" rIns="0" bIns="0" rtlCol="0" anchor="t">
            <a:spAutoFit/>
          </a:bodyPr>
          <a:lstStyle/>
          <a:p>
            <a:pPr algn="l">
              <a:lnSpc>
                <a:spcPts val="6000"/>
              </a:lnSpc>
            </a:pPr>
            <a:r>
              <a:rPr lang="en-US" sz="5000" b="1">
                <a:solidFill>
                  <a:srgbClr val="56C02B"/>
                </a:solidFill>
                <a:latin typeface="Telegraf 1 Bold"/>
                <a:ea typeface="Telegraf 1 Bold"/>
                <a:cs typeface="Telegraf 1 Bold"/>
                <a:sym typeface="Telegraf 1 Bold"/>
              </a:rPr>
              <a:t>03</a:t>
            </a:r>
          </a:p>
        </p:txBody>
      </p:sp>
      <p:grpSp>
        <p:nvGrpSpPr>
          <p:cNvPr id="12" name="Group 12"/>
          <p:cNvGrpSpPr/>
          <p:nvPr/>
        </p:nvGrpSpPr>
        <p:grpSpPr>
          <a:xfrm>
            <a:off x="2245244" y="7498571"/>
            <a:ext cx="5933028" cy="1825141"/>
            <a:chOff x="0" y="-47625"/>
            <a:chExt cx="7910704" cy="2433522"/>
          </a:xfrm>
        </p:grpSpPr>
        <p:sp>
          <p:nvSpPr>
            <p:cNvPr id="13" name="TextBox 13"/>
            <p:cNvSpPr txBox="1"/>
            <p:nvPr/>
          </p:nvSpPr>
          <p:spPr>
            <a:xfrm>
              <a:off x="0" y="-47625"/>
              <a:ext cx="7910704" cy="615554"/>
            </a:xfrm>
            <a:prstGeom prst="rect">
              <a:avLst/>
            </a:prstGeom>
          </p:spPr>
          <p:txBody>
            <a:bodyPr lIns="0" tIns="0" rIns="0" bIns="0" rtlCol="0" anchor="t">
              <a:spAutoFit/>
            </a:bodyPr>
            <a:lstStyle/>
            <a:p>
              <a:pPr marL="0" lvl="0" indent="0" algn="l">
                <a:lnSpc>
                  <a:spcPts val="3600"/>
                </a:lnSpc>
                <a:spcBef>
                  <a:spcPct val="0"/>
                </a:spcBef>
              </a:pPr>
              <a:r>
                <a:rPr lang="en-US" sz="3000" b="1" dirty="0">
                  <a:solidFill>
                    <a:srgbClr val="000000"/>
                  </a:solidFill>
                  <a:latin typeface="Telegraf 1 Bold"/>
                  <a:ea typeface="Telegraf 1 Bold"/>
                  <a:cs typeface="Telegraf 1 Bold"/>
                  <a:sym typeface="Telegraf 1 Bold"/>
                </a:rPr>
                <a:t>Legal framework</a:t>
              </a:r>
              <a:endParaRPr lang="en-US" sz="3000" b="1" u="none" dirty="0">
                <a:solidFill>
                  <a:srgbClr val="000000"/>
                </a:solidFill>
                <a:latin typeface="Telegraf 1 Bold"/>
                <a:ea typeface="Telegraf 1 Bold"/>
                <a:cs typeface="Telegraf 1 Bold"/>
                <a:sym typeface="Telegraf 1 Bold"/>
              </a:endParaRPr>
            </a:p>
          </p:txBody>
        </p:sp>
        <p:sp>
          <p:nvSpPr>
            <p:cNvPr id="14" name="TextBox 14"/>
            <p:cNvSpPr txBox="1"/>
            <p:nvPr/>
          </p:nvSpPr>
          <p:spPr>
            <a:xfrm>
              <a:off x="0" y="701675"/>
              <a:ext cx="7910704" cy="1684222"/>
            </a:xfrm>
            <a:prstGeom prst="rect">
              <a:avLst/>
            </a:prstGeom>
          </p:spPr>
          <p:txBody>
            <a:bodyPr lIns="0" tIns="0" rIns="0" bIns="0" rtlCol="0" anchor="t">
              <a:spAutoFit/>
            </a:bodyPr>
            <a:lstStyle/>
            <a:p>
              <a:pPr algn="l">
                <a:lnSpc>
                  <a:spcPts val="2520"/>
                </a:lnSpc>
                <a:spcBef>
                  <a:spcPct val="0"/>
                </a:spcBef>
              </a:pPr>
              <a:r>
                <a:rPr lang="en-US" dirty="0">
                  <a:solidFill>
                    <a:srgbClr val="000000"/>
                  </a:solidFill>
                  <a:latin typeface="Telegraf 1"/>
                  <a:ea typeface="Telegraf 1"/>
                  <a:cs typeface="Telegraf 1"/>
                  <a:sym typeface="Telegraf 1"/>
                </a:rPr>
                <a:t>Data protection laws and institutional actions on marine litter management must embrace science policy decisions with priority on data gathering for policy implementation </a:t>
              </a:r>
              <a:endParaRPr lang="en-US" sz="1800" dirty="0">
                <a:solidFill>
                  <a:srgbClr val="000000"/>
                </a:solidFill>
                <a:latin typeface="Telegraf 1"/>
                <a:ea typeface="Telegraf 1"/>
                <a:cs typeface="Telegraf 1"/>
                <a:sym typeface="Telegraf 1"/>
              </a:endParaRPr>
            </a:p>
          </p:txBody>
        </p:sp>
      </p:grpSp>
      <p:sp>
        <p:nvSpPr>
          <p:cNvPr id="15" name="TextBox 15"/>
          <p:cNvSpPr txBox="1"/>
          <p:nvPr/>
        </p:nvSpPr>
        <p:spPr>
          <a:xfrm>
            <a:off x="748772" y="7666211"/>
            <a:ext cx="960978" cy="828675"/>
          </a:xfrm>
          <a:prstGeom prst="rect">
            <a:avLst/>
          </a:prstGeom>
        </p:spPr>
        <p:txBody>
          <a:bodyPr lIns="0" tIns="0" rIns="0" bIns="0" rtlCol="0" anchor="t">
            <a:spAutoFit/>
          </a:bodyPr>
          <a:lstStyle/>
          <a:p>
            <a:pPr algn="l">
              <a:lnSpc>
                <a:spcPts val="6000"/>
              </a:lnSpc>
            </a:pPr>
            <a:r>
              <a:rPr lang="en-US" sz="5000" b="1">
                <a:solidFill>
                  <a:srgbClr val="56C02B"/>
                </a:solidFill>
                <a:latin typeface="Telegraf 1 Bold"/>
                <a:ea typeface="Telegraf 1 Bold"/>
                <a:cs typeface="Telegraf 1 Bold"/>
                <a:sym typeface="Telegraf 1 Bold"/>
              </a:rPr>
              <a:t>05</a:t>
            </a:r>
          </a:p>
        </p:txBody>
      </p:sp>
      <p:grpSp>
        <p:nvGrpSpPr>
          <p:cNvPr id="16" name="Group 16"/>
          <p:cNvGrpSpPr/>
          <p:nvPr/>
        </p:nvGrpSpPr>
        <p:grpSpPr>
          <a:xfrm>
            <a:off x="11005709" y="2676016"/>
            <a:ext cx="5933028" cy="1504541"/>
            <a:chOff x="0" y="-47625"/>
            <a:chExt cx="7910704" cy="2006055"/>
          </a:xfrm>
        </p:grpSpPr>
        <p:sp>
          <p:nvSpPr>
            <p:cNvPr id="17" name="TextBox 17"/>
            <p:cNvSpPr txBox="1"/>
            <p:nvPr/>
          </p:nvSpPr>
          <p:spPr>
            <a:xfrm>
              <a:off x="0" y="-47625"/>
              <a:ext cx="7910704" cy="615554"/>
            </a:xfrm>
            <a:prstGeom prst="rect">
              <a:avLst/>
            </a:prstGeom>
          </p:spPr>
          <p:txBody>
            <a:bodyPr lIns="0" tIns="0" rIns="0" bIns="0" rtlCol="0" anchor="t">
              <a:spAutoFit/>
            </a:bodyPr>
            <a:lstStyle/>
            <a:p>
              <a:pPr marL="0" lvl="0" indent="0" algn="l">
                <a:lnSpc>
                  <a:spcPts val="3600"/>
                </a:lnSpc>
                <a:spcBef>
                  <a:spcPct val="0"/>
                </a:spcBef>
              </a:pPr>
              <a:r>
                <a:rPr lang="en-US" sz="3000" b="1" dirty="0">
                  <a:solidFill>
                    <a:srgbClr val="000000"/>
                  </a:solidFill>
                  <a:latin typeface="Telegraf 1 Bold"/>
                  <a:ea typeface="Telegraf 1 Bold"/>
                  <a:cs typeface="Telegraf 1 Bold"/>
                  <a:sym typeface="Telegraf 1 Bold"/>
                </a:rPr>
                <a:t>Databank accessibility</a:t>
              </a:r>
              <a:endParaRPr lang="en-US" sz="3000" b="1" u="none" dirty="0">
                <a:solidFill>
                  <a:srgbClr val="000000"/>
                </a:solidFill>
                <a:latin typeface="Telegraf 1 Bold"/>
                <a:ea typeface="Telegraf 1 Bold"/>
                <a:cs typeface="Telegraf 1 Bold"/>
                <a:sym typeface="Telegraf 1 Bold"/>
              </a:endParaRPr>
            </a:p>
          </p:txBody>
        </p:sp>
        <p:sp>
          <p:nvSpPr>
            <p:cNvPr id="18" name="TextBox 18"/>
            <p:cNvSpPr txBox="1"/>
            <p:nvPr/>
          </p:nvSpPr>
          <p:spPr>
            <a:xfrm>
              <a:off x="0" y="701675"/>
              <a:ext cx="7910704" cy="1256755"/>
            </a:xfrm>
            <a:prstGeom prst="rect">
              <a:avLst/>
            </a:prstGeom>
          </p:spPr>
          <p:txBody>
            <a:bodyPr lIns="0" tIns="0" rIns="0" bIns="0" rtlCol="0" anchor="t">
              <a:spAutoFit/>
            </a:bodyPr>
            <a:lstStyle/>
            <a:p>
              <a:pPr algn="l">
                <a:lnSpc>
                  <a:spcPts val="2520"/>
                </a:lnSpc>
                <a:spcBef>
                  <a:spcPct val="0"/>
                </a:spcBef>
              </a:pPr>
              <a:r>
                <a:rPr lang="en-US" dirty="0">
                  <a:solidFill>
                    <a:srgbClr val="000000"/>
                  </a:solidFill>
                  <a:latin typeface="Telegraf 1"/>
                  <a:ea typeface="Telegraf 1"/>
                  <a:cs typeface="Telegraf 1"/>
                  <a:sym typeface="Telegraf 1"/>
                </a:rPr>
                <a:t>Global platform for ease of  accessibility to data must be given priority to the intent and objective the Atlas of ocean microplastics</a:t>
              </a:r>
              <a:endParaRPr lang="en-US" sz="1800" dirty="0">
                <a:solidFill>
                  <a:srgbClr val="000000"/>
                </a:solidFill>
                <a:latin typeface="Telegraf 1"/>
                <a:ea typeface="Telegraf 1"/>
                <a:cs typeface="Telegraf 1"/>
                <a:sym typeface="Telegraf 1"/>
              </a:endParaRPr>
            </a:p>
          </p:txBody>
        </p:sp>
      </p:grpSp>
      <p:sp>
        <p:nvSpPr>
          <p:cNvPr id="19" name="TextBox 19"/>
          <p:cNvSpPr txBox="1"/>
          <p:nvPr/>
        </p:nvSpPr>
        <p:spPr>
          <a:xfrm>
            <a:off x="9509237" y="2843656"/>
            <a:ext cx="960978" cy="828675"/>
          </a:xfrm>
          <a:prstGeom prst="rect">
            <a:avLst/>
          </a:prstGeom>
        </p:spPr>
        <p:txBody>
          <a:bodyPr lIns="0" tIns="0" rIns="0" bIns="0" rtlCol="0" anchor="t">
            <a:spAutoFit/>
          </a:bodyPr>
          <a:lstStyle/>
          <a:p>
            <a:pPr algn="l">
              <a:lnSpc>
                <a:spcPts val="6000"/>
              </a:lnSpc>
            </a:pPr>
            <a:r>
              <a:rPr lang="en-US" sz="5000" b="1">
                <a:solidFill>
                  <a:srgbClr val="56C02B"/>
                </a:solidFill>
                <a:latin typeface="Telegraf 1 Bold"/>
                <a:ea typeface="Telegraf 1 Bold"/>
                <a:cs typeface="Telegraf 1 Bold"/>
                <a:sym typeface="Telegraf 1 Bold"/>
              </a:rPr>
              <a:t>02</a:t>
            </a:r>
          </a:p>
        </p:txBody>
      </p:sp>
      <p:grpSp>
        <p:nvGrpSpPr>
          <p:cNvPr id="20" name="Group 20"/>
          <p:cNvGrpSpPr/>
          <p:nvPr/>
        </p:nvGrpSpPr>
        <p:grpSpPr>
          <a:xfrm>
            <a:off x="11005709" y="7498571"/>
            <a:ext cx="5933028" cy="1504541"/>
            <a:chOff x="0" y="-47625"/>
            <a:chExt cx="7910704" cy="2006055"/>
          </a:xfrm>
        </p:grpSpPr>
        <p:sp>
          <p:nvSpPr>
            <p:cNvPr id="21" name="TextBox 21"/>
            <p:cNvSpPr txBox="1"/>
            <p:nvPr/>
          </p:nvSpPr>
          <p:spPr>
            <a:xfrm>
              <a:off x="0" y="-47625"/>
              <a:ext cx="7910704" cy="615554"/>
            </a:xfrm>
            <a:prstGeom prst="rect">
              <a:avLst/>
            </a:prstGeom>
          </p:spPr>
          <p:txBody>
            <a:bodyPr lIns="0" tIns="0" rIns="0" bIns="0" rtlCol="0" anchor="t">
              <a:spAutoFit/>
            </a:bodyPr>
            <a:lstStyle/>
            <a:p>
              <a:pPr marL="0" lvl="0" indent="0" algn="l">
                <a:lnSpc>
                  <a:spcPts val="3600"/>
                </a:lnSpc>
                <a:spcBef>
                  <a:spcPct val="0"/>
                </a:spcBef>
              </a:pPr>
              <a:r>
                <a:rPr lang="en-US" sz="3000" b="1" dirty="0">
                  <a:solidFill>
                    <a:srgbClr val="000000"/>
                  </a:solidFill>
                  <a:latin typeface="Telegraf 1 Bold"/>
                  <a:ea typeface="Telegraf 1 Bold"/>
                  <a:cs typeface="Telegraf 1 Bold"/>
                  <a:sym typeface="Telegraf 1 Bold"/>
                </a:rPr>
                <a:t>Marine litter black spots</a:t>
              </a:r>
              <a:endParaRPr lang="en-US" sz="3000" b="1" u="none" dirty="0">
                <a:solidFill>
                  <a:srgbClr val="000000"/>
                </a:solidFill>
                <a:latin typeface="Telegraf 1 Bold"/>
                <a:ea typeface="Telegraf 1 Bold"/>
                <a:cs typeface="Telegraf 1 Bold"/>
                <a:sym typeface="Telegraf 1 Bold"/>
              </a:endParaRPr>
            </a:p>
          </p:txBody>
        </p:sp>
        <p:sp>
          <p:nvSpPr>
            <p:cNvPr id="22" name="TextBox 22"/>
            <p:cNvSpPr txBox="1"/>
            <p:nvPr/>
          </p:nvSpPr>
          <p:spPr>
            <a:xfrm>
              <a:off x="0" y="701675"/>
              <a:ext cx="7910704" cy="1256755"/>
            </a:xfrm>
            <a:prstGeom prst="rect">
              <a:avLst/>
            </a:prstGeom>
          </p:spPr>
          <p:txBody>
            <a:bodyPr lIns="0" tIns="0" rIns="0" bIns="0" rtlCol="0" anchor="t">
              <a:spAutoFit/>
            </a:bodyPr>
            <a:lstStyle/>
            <a:p>
              <a:pPr algn="l">
                <a:lnSpc>
                  <a:spcPts val="2520"/>
                </a:lnSpc>
                <a:spcBef>
                  <a:spcPct val="0"/>
                </a:spcBef>
              </a:pPr>
              <a:r>
                <a:rPr lang="en-US" dirty="0">
                  <a:solidFill>
                    <a:srgbClr val="000000"/>
                  </a:solidFill>
                  <a:latin typeface="Telegraf 1"/>
                  <a:ea typeface="Telegraf 1"/>
                  <a:cs typeface="Telegraf 1"/>
                  <a:sym typeface="Telegraf 1"/>
                </a:rPr>
                <a:t>Regional hot spots should be adopted into the global framework to play leading roles in data gathering and monitoring using a harmonized method</a:t>
              </a:r>
              <a:endParaRPr lang="en-US" sz="1800" dirty="0">
                <a:solidFill>
                  <a:srgbClr val="000000"/>
                </a:solidFill>
                <a:latin typeface="Telegraf 1"/>
                <a:ea typeface="Telegraf 1"/>
                <a:cs typeface="Telegraf 1"/>
                <a:sym typeface="Telegraf 1"/>
              </a:endParaRPr>
            </a:p>
          </p:txBody>
        </p:sp>
      </p:grpSp>
      <p:sp>
        <p:nvSpPr>
          <p:cNvPr id="23" name="TextBox 23"/>
          <p:cNvSpPr txBox="1"/>
          <p:nvPr/>
        </p:nvSpPr>
        <p:spPr>
          <a:xfrm>
            <a:off x="9509237" y="7666211"/>
            <a:ext cx="960978" cy="828675"/>
          </a:xfrm>
          <a:prstGeom prst="rect">
            <a:avLst/>
          </a:prstGeom>
        </p:spPr>
        <p:txBody>
          <a:bodyPr lIns="0" tIns="0" rIns="0" bIns="0" rtlCol="0" anchor="t">
            <a:spAutoFit/>
          </a:bodyPr>
          <a:lstStyle/>
          <a:p>
            <a:pPr algn="l">
              <a:lnSpc>
                <a:spcPts val="6000"/>
              </a:lnSpc>
            </a:pPr>
            <a:r>
              <a:rPr lang="en-US" sz="5000" b="1">
                <a:solidFill>
                  <a:srgbClr val="56C02B"/>
                </a:solidFill>
                <a:latin typeface="Telegraf 1 Bold"/>
                <a:ea typeface="Telegraf 1 Bold"/>
                <a:cs typeface="Telegraf 1 Bold"/>
                <a:sym typeface="Telegraf 1 Bold"/>
              </a:rPr>
              <a:t>06</a:t>
            </a:r>
          </a:p>
        </p:txBody>
      </p:sp>
      <p:grpSp>
        <p:nvGrpSpPr>
          <p:cNvPr id="24" name="Group 24"/>
          <p:cNvGrpSpPr/>
          <p:nvPr/>
        </p:nvGrpSpPr>
        <p:grpSpPr>
          <a:xfrm>
            <a:off x="11005709" y="5205903"/>
            <a:ext cx="5933028" cy="1825141"/>
            <a:chOff x="0" y="-47625"/>
            <a:chExt cx="7910704" cy="2433522"/>
          </a:xfrm>
        </p:grpSpPr>
        <p:sp>
          <p:nvSpPr>
            <p:cNvPr id="25" name="TextBox 25"/>
            <p:cNvSpPr txBox="1"/>
            <p:nvPr/>
          </p:nvSpPr>
          <p:spPr>
            <a:xfrm>
              <a:off x="0" y="-47625"/>
              <a:ext cx="7910704" cy="615554"/>
            </a:xfrm>
            <a:prstGeom prst="rect">
              <a:avLst/>
            </a:prstGeom>
          </p:spPr>
          <p:txBody>
            <a:bodyPr lIns="0" tIns="0" rIns="0" bIns="0" rtlCol="0" anchor="t">
              <a:spAutoFit/>
            </a:bodyPr>
            <a:lstStyle/>
            <a:p>
              <a:pPr marL="0" lvl="0" indent="0" algn="l">
                <a:lnSpc>
                  <a:spcPts val="3600"/>
                </a:lnSpc>
                <a:spcBef>
                  <a:spcPct val="0"/>
                </a:spcBef>
              </a:pPr>
              <a:r>
                <a:rPr lang="en-US" sz="3000" b="1" dirty="0">
                  <a:solidFill>
                    <a:srgbClr val="000000"/>
                  </a:solidFill>
                  <a:latin typeface="Telegraf 1 Bold"/>
                  <a:ea typeface="Telegraf 1 Bold"/>
                  <a:cs typeface="Telegraf 1 Bold"/>
                  <a:sym typeface="Telegraf 1 Bold"/>
                </a:rPr>
                <a:t>Implementation framework</a:t>
              </a:r>
              <a:endParaRPr lang="en-US" sz="3000" b="1" u="none" dirty="0">
                <a:solidFill>
                  <a:srgbClr val="000000"/>
                </a:solidFill>
                <a:latin typeface="Telegraf 1 Bold"/>
                <a:ea typeface="Telegraf 1 Bold"/>
                <a:cs typeface="Telegraf 1 Bold"/>
                <a:sym typeface="Telegraf 1 Bold"/>
              </a:endParaRPr>
            </a:p>
          </p:txBody>
        </p:sp>
        <p:sp>
          <p:nvSpPr>
            <p:cNvPr id="26" name="TextBox 26"/>
            <p:cNvSpPr txBox="1"/>
            <p:nvPr/>
          </p:nvSpPr>
          <p:spPr>
            <a:xfrm>
              <a:off x="0" y="701675"/>
              <a:ext cx="7910704" cy="1684222"/>
            </a:xfrm>
            <a:prstGeom prst="rect">
              <a:avLst/>
            </a:prstGeom>
          </p:spPr>
          <p:txBody>
            <a:bodyPr lIns="0" tIns="0" rIns="0" bIns="0" rtlCol="0" anchor="t">
              <a:spAutoFit/>
            </a:bodyPr>
            <a:lstStyle/>
            <a:p>
              <a:pPr algn="l">
                <a:lnSpc>
                  <a:spcPts val="2520"/>
                </a:lnSpc>
                <a:spcBef>
                  <a:spcPct val="0"/>
                </a:spcBef>
              </a:pPr>
              <a:r>
                <a:rPr lang="en-US" dirty="0">
                  <a:solidFill>
                    <a:srgbClr val="000000"/>
                  </a:solidFill>
                  <a:latin typeface="Telegraf 1"/>
                  <a:ea typeface="Telegraf 1"/>
                  <a:cs typeface="Telegraf 1"/>
                  <a:sym typeface="Telegraf 1"/>
                </a:rPr>
                <a:t>The framework for action on marine plastic litter should be domesticated in the black spot regions with data on significant plastic leakage associated with low waste collection efficiency</a:t>
              </a:r>
              <a:endParaRPr lang="en-US" sz="1800" dirty="0">
                <a:solidFill>
                  <a:srgbClr val="000000"/>
                </a:solidFill>
                <a:latin typeface="Telegraf 1"/>
                <a:ea typeface="Telegraf 1"/>
                <a:cs typeface="Telegraf 1"/>
                <a:sym typeface="Telegraf 1"/>
              </a:endParaRPr>
            </a:p>
          </p:txBody>
        </p:sp>
      </p:grpSp>
      <p:sp>
        <p:nvSpPr>
          <p:cNvPr id="27" name="TextBox 27"/>
          <p:cNvSpPr txBox="1"/>
          <p:nvPr/>
        </p:nvSpPr>
        <p:spPr>
          <a:xfrm>
            <a:off x="9509237" y="5373544"/>
            <a:ext cx="960978" cy="828675"/>
          </a:xfrm>
          <a:prstGeom prst="rect">
            <a:avLst/>
          </a:prstGeom>
        </p:spPr>
        <p:txBody>
          <a:bodyPr lIns="0" tIns="0" rIns="0" bIns="0" rtlCol="0" anchor="t">
            <a:spAutoFit/>
          </a:bodyPr>
          <a:lstStyle/>
          <a:p>
            <a:pPr algn="l">
              <a:lnSpc>
                <a:spcPts val="6000"/>
              </a:lnSpc>
            </a:pPr>
            <a:r>
              <a:rPr lang="en-US" sz="5000" b="1">
                <a:solidFill>
                  <a:srgbClr val="56C02B"/>
                </a:solidFill>
                <a:latin typeface="Telegraf 1 Bold"/>
                <a:ea typeface="Telegraf 1 Bold"/>
                <a:cs typeface="Telegraf 1 Bold"/>
                <a:sym typeface="Telegraf 1 Bold"/>
              </a:rPr>
              <a:t>04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56C02B"/>
          </a:solidFill>
        </p:spPr>
        <p:txBody>
          <a:bodyPr/>
          <a:lstStyle/>
          <a:p>
            <a:endParaRPr lang="en-US"/>
          </a:p>
        </p:txBody>
      </p:sp>
      <p:sp>
        <p:nvSpPr>
          <p:cNvPr id="3" name="TextBox 3"/>
          <p:cNvSpPr txBox="1"/>
          <p:nvPr/>
        </p:nvSpPr>
        <p:spPr>
          <a:xfrm>
            <a:off x="4338114" y="323850"/>
            <a:ext cx="9611772" cy="1314450"/>
          </a:xfrm>
          <a:prstGeom prst="rect">
            <a:avLst/>
          </a:prstGeom>
        </p:spPr>
        <p:txBody>
          <a:bodyPr lIns="0" tIns="0" rIns="0" bIns="0" rtlCol="0" anchor="t">
            <a:spAutoFit/>
          </a:bodyPr>
          <a:lstStyle/>
          <a:p>
            <a:pPr algn="l">
              <a:lnSpc>
                <a:spcPts val="9600"/>
              </a:lnSpc>
            </a:pPr>
            <a:r>
              <a:rPr lang="en-US" sz="8000" b="1">
                <a:solidFill>
                  <a:srgbClr val="000000"/>
                </a:solidFill>
                <a:latin typeface="Telegraf 1 Bold"/>
                <a:ea typeface="Telegraf 1 Bold"/>
                <a:cs typeface="Telegraf 1 Bold"/>
                <a:sym typeface="Telegraf 1 Bold"/>
              </a:rPr>
              <a:t>Recommendations</a:t>
            </a:r>
          </a:p>
        </p:txBody>
      </p:sp>
      <p:grpSp>
        <p:nvGrpSpPr>
          <p:cNvPr id="4" name="Group 4"/>
          <p:cNvGrpSpPr/>
          <p:nvPr/>
        </p:nvGrpSpPr>
        <p:grpSpPr>
          <a:xfrm>
            <a:off x="2245244" y="2676016"/>
            <a:ext cx="5933028" cy="1825141"/>
            <a:chOff x="0" y="-47625"/>
            <a:chExt cx="7910704" cy="2433522"/>
          </a:xfrm>
        </p:grpSpPr>
        <p:sp>
          <p:nvSpPr>
            <p:cNvPr id="5" name="TextBox 5"/>
            <p:cNvSpPr txBox="1"/>
            <p:nvPr/>
          </p:nvSpPr>
          <p:spPr>
            <a:xfrm>
              <a:off x="0" y="-47625"/>
              <a:ext cx="7910704" cy="615554"/>
            </a:xfrm>
            <a:prstGeom prst="rect">
              <a:avLst/>
            </a:prstGeom>
          </p:spPr>
          <p:txBody>
            <a:bodyPr lIns="0" tIns="0" rIns="0" bIns="0" rtlCol="0" anchor="t">
              <a:spAutoFit/>
            </a:bodyPr>
            <a:lstStyle/>
            <a:p>
              <a:pPr algn="l">
                <a:lnSpc>
                  <a:spcPts val="3600"/>
                </a:lnSpc>
              </a:pPr>
              <a:r>
                <a:rPr lang="en-US" sz="3000" b="1" dirty="0">
                  <a:solidFill>
                    <a:srgbClr val="000000"/>
                  </a:solidFill>
                  <a:latin typeface="Telegraf 1 Bold"/>
                  <a:ea typeface="Telegraf 1 Bold"/>
                  <a:cs typeface="Telegraf 1 Bold"/>
                  <a:sym typeface="Telegraf 1 Bold"/>
                </a:rPr>
                <a:t>Planning and research </a:t>
              </a:r>
            </a:p>
          </p:txBody>
        </p:sp>
        <p:sp>
          <p:nvSpPr>
            <p:cNvPr id="6" name="TextBox 6"/>
            <p:cNvSpPr txBox="1"/>
            <p:nvPr/>
          </p:nvSpPr>
          <p:spPr>
            <a:xfrm>
              <a:off x="0" y="701675"/>
              <a:ext cx="7910704" cy="1684222"/>
            </a:xfrm>
            <a:prstGeom prst="rect">
              <a:avLst/>
            </a:prstGeom>
          </p:spPr>
          <p:txBody>
            <a:bodyPr lIns="0" tIns="0" rIns="0" bIns="0" rtlCol="0" anchor="t">
              <a:spAutoFit/>
            </a:bodyPr>
            <a:lstStyle/>
            <a:p>
              <a:pPr algn="l">
                <a:lnSpc>
                  <a:spcPts val="2520"/>
                </a:lnSpc>
                <a:spcBef>
                  <a:spcPct val="0"/>
                </a:spcBef>
              </a:pPr>
              <a:r>
                <a:rPr lang="en-US" sz="1800" dirty="0">
                  <a:solidFill>
                    <a:srgbClr val="000000"/>
                  </a:solidFill>
                  <a:latin typeface="Telegraf 1"/>
                  <a:ea typeface="Telegraf 1"/>
                  <a:cs typeface="Telegraf 1"/>
                  <a:sym typeface="Telegraf 1"/>
                </a:rPr>
                <a:t>Results findings from adequately funded research must be published and made available as a guide for policy stakeholders for ease of making decisions </a:t>
              </a:r>
              <a:r>
                <a:rPr lang="en-US" dirty="0">
                  <a:solidFill>
                    <a:srgbClr val="000000"/>
                  </a:solidFill>
                  <a:latin typeface="Telegraf 1"/>
                  <a:ea typeface="Telegraf 1"/>
                  <a:cs typeface="Telegraf 1"/>
                  <a:sym typeface="Telegraf 1"/>
                </a:rPr>
                <a:t>in line </a:t>
              </a:r>
              <a:r>
                <a:rPr lang="en-US" sz="1800" dirty="0">
                  <a:solidFill>
                    <a:srgbClr val="000000"/>
                  </a:solidFill>
                  <a:latin typeface="Telegraf 1"/>
                  <a:ea typeface="Telegraf 1"/>
                  <a:cs typeface="Telegraf 1"/>
                  <a:sym typeface="Telegraf 1"/>
                </a:rPr>
                <a:t>with the global aspirations.</a:t>
              </a:r>
            </a:p>
          </p:txBody>
        </p:sp>
      </p:grpSp>
      <p:sp>
        <p:nvSpPr>
          <p:cNvPr id="7" name="TextBox 7"/>
          <p:cNvSpPr txBox="1"/>
          <p:nvPr/>
        </p:nvSpPr>
        <p:spPr>
          <a:xfrm>
            <a:off x="748772" y="2843656"/>
            <a:ext cx="960978" cy="769441"/>
          </a:xfrm>
          <a:prstGeom prst="rect">
            <a:avLst/>
          </a:prstGeom>
        </p:spPr>
        <p:txBody>
          <a:bodyPr lIns="0" tIns="0" rIns="0" bIns="0" rtlCol="0" anchor="t">
            <a:spAutoFit/>
          </a:bodyPr>
          <a:lstStyle/>
          <a:p>
            <a:pPr algn="l">
              <a:lnSpc>
                <a:spcPts val="6000"/>
              </a:lnSpc>
            </a:pPr>
            <a:r>
              <a:rPr lang="en-US" sz="5000" b="1" dirty="0">
                <a:solidFill>
                  <a:srgbClr val="56C02B"/>
                </a:solidFill>
                <a:latin typeface="Telegraf 1 Bold"/>
                <a:ea typeface="Telegraf 1 Bold"/>
                <a:cs typeface="Telegraf 1 Bold"/>
                <a:sym typeface="Telegraf 1 Bold"/>
              </a:rPr>
              <a:t>07</a:t>
            </a:r>
          </a:p>
        </p:txBody>
      </p:sp>
      <p:grpSp>
        <p:nvGrpSpPr>
          <p:cNvPr id="8" name="Group 8"/>
          <p:cNvGrpSpPr/>
          <p:nvPr/>
        </p:nvGrpSpPr>
        <p:grpSpPr>
          <a:xfrm>
            <a:off x="2245244" y="5205903"/>
            <a:ext cx="5933028" cy="1183940"/>
            <a:chOff x="0" y="-47625"/>
            <a:chExt cx="7910704" cy="1578587"/>
          </a:xfrm>
        </p:grpSpPr>
        <p:sp>
          <p:nvSpPr>
            <p:cNvPr id="9" name="TextBox 9"/>
            <p:cNvSpPr txBox="1"/>
            <p:nvPr/>
          </p:nvSpPr>
          <p:spPr>
            <a:xfrm>
              <a:off x="0" y="-47625"/>
              <a:ext cx="7910704" cy="615554"/>
            </a:xfrm>
            <a:prstGeom prst="rect">
              <a:avLst/>
            </a:prstGeom>
          </p:spPr>
          <p:txBody>
            <a:bodyPr lIns="0" tIns="0" rIns="0" bIns="0" rtlCol="0" anchor="t">
              <a:spAutoFit/>
            </a:bodyPr>
            <a:lstStyle/>
            <a:p>
              <a:pPr marL="0" lvl="0" indent="0" algn="l">
                <a:lnSpc>
                  <a:spcPts val="3600"/>
                </a:lnSpc>
                <a:spcBef>
                  <a:spcPct val="0"/>
                </a:spcBef>
              </a:pPr>
              <a:r>
                <a:rPr lang="en-US" sz="3000" b="1" u="none" dirty="0">
                  <a:solidFill>
                    <a:srgbClr val="000000"/>
                  </a:solidFill>
                  <a:latin typeface="Telegraf 1 Bold"/>
                  <a:ea typeface="Telegraf 1 Bold"/>
                  <a:cs typeface="Telegraf 1 Bold"/>
                  <a:sym typeface="Telegraf 1 Bold"/>
                </a:rPr>
                <a:t>Deployment of technology </a:t>
              </a:r>
            </a:p>
          </p:txBody>
        </p:sp>
        <p:sp>
          <p:nvSpPr>
            <p:cNvPr id="10" name="TextBox 10"/>
            <p:cNvSpPr txBox="1"/>
            <p:nvPr/>
          </p:nvSpPr>
          <p:spPr>
            <a:xfrm>
              <a:off x="0" y="701675"/>
              <a:ext cx="7910704" cy="829287"/>
            </a:xfrm>
            <a:prstGeom prst="rect">
              <a:avLst/>
            </a:prstGeom>
          </p:spPr>
          <p:txBody>
            <a:bodyPr lIns="0" tIns="0" rIns="0" bIns="0" rtlCol="0" anchor="t">
              <a:spAutoFit/>
            </a:bodyPr>
            <a:lstStyle/>
            <a:p>
              <a:pPr algn="l">
                <a:lnSpc>
                  <a:spcPts val="2520"/>
                </a:lnSpc>
                <a:spcBef>
                  <a:spcPct val="0"/>
                </a:spcBef>
              </a:pPr>
              <a:r>
                <a:rPr lang="en-US" dirty="0">
                  <a:solidFill>
                    <a:srgbClr val="000000"/>
                  </a:solidFill>
                  <a:latin typeface="Telegraf 1"/>
                  <a:ea typeface="Telegraf 1"/>
                  <a:cs typeface="Telegraf 1"/>
                  <a:sym typeface="Telegraf 1"/>
                </a:rPr>
                <a:t> The use of artificial intelligence should be encouraged in the research for data credibility and interrogation.</a:t>
              </a:r>
              <a:endParaRPr lang="en-US" sz="1800" dirty="0">
                <a:solidFill>
                  <a:srgbClr val="000000"/>
                </a:solidFill>
                <a:latin typeface="Telegraf 1"/>
                <a:ea typeface="Telegraf 1"/>
                <a:cs typeface="Telegraf 1"/>
                <a:sym typeface="Telegraf 1"/>
              </a:endParaRPr>
            </a:p>
          </p:txBody>
        </p:sp>
      </p:grpSp>
      <p:sp>
        <p:nvSpPr>
          <p:cNvPr id="11" name="TextBox 11"/>
          <p:cNvSpPr txBox="1"/>
          <p:nvPr/>
        </p:nvSpPr>
        <p:spPr>
          <a:xfrm>
            <a:off x="748772" y="5373544"/>
            <a:ext cx="960978" cy="769441"/>
          </a:xfrm>
          <a:prstGeom prst="rect">
            <a:avLst/>
          </a:prstGeom>
        </p:spPr>
        <p:txBody>
          <a:bodyPr lIns="0" tIns="0" rIns="0" bIns="0" rtlCol="0" anchor="t">
            <a:spAutoFit/>
          </a:bodyPr>
          <a:lstStyle/>
          <a:p>
            <a:pPr algn="l">
              <a:lnSpc>
                <a:spcPts val="6000"/>
              </a:lnSpc>
            </a:pPr>
            <a:r>
              <a:rPr lang="en-US" sz="5000" b="1" dirty="0">
                <a:solidFill>
                  <a:srgbClr val="56C02B"/>
                </a:solidFill>
                <a:latin typeface="Telegraf 1 Bold"/>
                <a:ea typeface="Telegraf 1 Bold"/>
                <a:cs typeface="Telegraf 1 Bold"/>
                <a:sym typeface="Telegraf 1 Bold"/>
              </a:rPr>
              <a:t>09</a:t>
            </a:r>
          </a:p>
        </p:txBody>
      </p:sp>
      <p:grpSp>
        <p:nvGrpSpPr>
          <p:cNvPr id="16" name="Group 16"/>
          <p:cNvGrpSpPr/>
          <p:nvPr/>
        </p:nvGrpSpPr>
        <p:grpSpPr>
          <a:xfrm>
            <a:off x="11005709" y="2676016"/>
            <a:ext cx="5933028" cy="1504541"/>
            <a:chOff x="0" y="-47625"/>
            <a:chExt cx="7910704" cy="2006055"/>
          </a:xfrm>
        </p:grpSpPr>
        <p:sp>
          <p:nvSpPr>
            <p:cNvPr id="17" name="TextBox 17"/>
            <p:cNvSpPr txBox="1"/>
            <p:nvPr/>
          </p:nvSpPr>
          <p:spPr>
            <a:xfrm>
              <a:off x="0" y="-47625"/>
              <a:ext cx="7910704" cy="615554"/>
            </a:xfrm>
            <a:prstGeom prst="rect">
              <a:avLst/>
            </a:prstGeom>
          </p:spPr>
          <p:txBody>
            <a:bodyPr lIns="0" tIns="0" rIns="0" bIns="0" rtlCol="0" anchor="t">
              <a:spAutoFit/>
            </a:bodyPr>
            <a:lstStyle/>
            <a:p>
              <a:pPr marL="0" lvl="0" indent="0" algn="l">
                <a:lnSpc>
                  <a:spcPts val="3600"/>
                </a:lnSpc>
                <a:spcBef>
                  <a:spcPct val="0"/>
                </a:spcBef>
              </a:pPr>
              <a:r>
                <a:rPr lang="en-US" sz="3000" b="1" u="none" dirty="0">
                  <a:solidFill>
                    <a:srgbClr val="000000"/>
                  </a:solidFill>
                  <a:latin typeface="Telegraf 1 Bold"/>
                  <a:ea typeface="Telegraf 1 Bold"/>
                  <a:cs typeface="Telegraf 1 Bold"/>
                  <a:sym typeface="Telegraf 1 Bold"/>
                </a:rPr>
                <a:t>Standardized checklist</a:t>
              </a:r>
            </a:p>
          </p:txBody>
        </p:sp>
        <p:sp>
          <p:nvSpPr>
            <p:cNvPr id="18" name="TextBox 18"/>
            <p:cNvSpPr txBox="1"/>
            <p:nvPr/>
          </p:nvSpPr>
          <p:spPr>
            <a:xfrm>
              <a:off x="0" y="701675"/>
              <a:ext cx="7910704" cy="1256755"/>
            </a:xfrm>
            <a:prstGeom prst="rect">
              <a:avLst/>
            </a:prstGeom>
          </p:spPr>
          <p:txBody>
            <a:bodyPr lIns="0" tIns="0" rIns="0" bIns="0" rtlCol="0" anchor="t">
              <a:spAutoFit/>
            </a:bodyPr>
            <a:lstStyle/>
            <a:p>
              <a:pPr algn="l">
                <a:lnSpc>
                  <a:spcPts val="2520"/>
                </a:lnSpc>
                <a:spcBef>
                  <a:spcPct val="0"/>
                </a:spcBef>
              </a:pPr>
              <a:r>
                <a:rPr lang="en-US" sz="1800" dirty="0">
                  <a:solidFill>
                    <a:srgbClr val="000000"/>
                  </a:solidFill>
                  <a:latin typeface="Telegraf 1"/>
                  <a:ea typeface="Telegraf 1"/>
                  <a:cs typeface="Telegraf 1"/>
                  <a:sym typeface="Telegraf 1"/>
                </a:rPr>
                <a:t>Adaptable checklist should be be made available for centre of interest for high plastic leakage into the world ocean</a:t>
              </a:r>
            </a:p>
          </p:txBody>
        </p:sp>
      </p:grpSp>
      <p:sp>
        <p:nvSpPr>
          <p:cNvPr id="19" name="TextBox 19"/>
          <p:cNvSpPr txBox="1"/>
          <p:nvPr/>
        </p:nvSpPr>
        <p:spPr>
          <a:xfrm>
            <a:off x="9509237" y="2843656"/>
            <a:ext cx="960978" cy="769441"/>
          </a:xfrm>
          <a:prstGeom prst="rect">
            <a:avLst/>
          </a:prstGeom>
        </p:spPr>
        <p:txBody>
          <a:bodyPr lIns="0" tIns="0" rIns="0" bIns="0" rtlCol="0" anchor="t">
            <a:spAutoFit/>
          </a:bodyPr>
          <a:lstStyle/>
          <a:p>
            <a:pPr algn="l">
              <a:lnSpc>
                <a:spcPts val="6000"/>
              </a:lnSpc>
            </a:pPr>
            <a:r>
              <a:rPr lang="en-US" sz="5000" b="1" dirty="0">
                <a:solidFill>
                  <a:srgbClr val="56C02B"/>
                </a:solidFill>
                <a:latin typeface="Telegraf 1 Bold"/>
                <a:ea typeface="Telegraf 1 Bold"/>
                <a:cs typeface="Telegraf 1 Bold"/>
                <a:sym typeface="Telegraf 1 Bold"/>
              </a:rPr>
              <a:t>08</a:t>
            </a:r>
          </a:p>
        </p:txBody>
      </p:sp>
      <p:grpSp>
        <p:nvGrpSpPr>
          <p:cNvPr id="24" name="Group 24"/>
          <p:cNvGrpSpPr/>
          <p:nvPr/>
        </p:nvGrpSpPr>
        <p:grpSpPr>
          <a:xfrm>
            <a:off x="11005709" y="5205903"/>
            <a:ext cx="5933028" cy="1504541"/>
            <a:chOff x="0" y="-47625"/>
            <a:chExt cx="7910704" cy="2006055"/>
          </a:xfrm>
        </p:grpSpPr>
        <p:sp>
          <p:nvSpPr>
            <p:cNvPr id="25" name="TextBox 25"/>
            <p:cNvSpPr txBox="1"/>
            <p:nvPr/>
          </p:nvSpPr>
          <p:spPr>
            <a:xfrm>
              <a:off x="0" y="-47625"/>
              <a:ext cx="7910704" cy="615554"/>
            </a:xfrm>
            <a:prstGeom prst="rect">
              <a:avLst/>
            </a:prstGeom>
          </p:spPr>
          <p:txBody>
            <a:bodyPr lIns="0" tIns="0" rIns="0" bIns="0" rtlCol="0" anchor="t">
              <a:spAutoFit/>
            </a:bodyPr>
            <a:lstStyle/>
            <a:p>
              <a:pPr marL="0" lvl="0" indent="0" algn="l">
                <a:lnSpc>
                  <a:spcPts val="3600"/>
                </a:lnSpc>
                <a:spcBef>
                  <a:spcPct val="0"/>
                </a:spcBef>
              </a:pPr>
              <a:r>
                <a:rPr lang="en-US" sz="3000" b="1" u="none" dirty="0">
                  <a:solidFill>
                    <a:srgbClr val="000000"/>
                  </a:solidFill>
                  <a:latin typeface="Telegraf 1 Bold"/>
                  <a:ea typeface="Telegraf 1 Bold"/>
                  <a:cs typeface="Telegraf 1 Bold"/>
                  <a:sym typeface="Telegraf 1 Bold"/>
                </a:rPr>
                <a:t>Science policy interface</a:t>
              </a:r>
            </a:p>
          </p:txBody>
        </p:sp>
        <p:sp>
          <p:nvSpPr>
            <p:cNvPr id="26" name="TextBox 26"/>
            <p:cNvSpPr txBox="1"/>
            <p:nvPr/>
          </p:nvSpPr>
          <p:spPr>
            <a:xfrm>
              <a:off x="0" y="701675"/>
              <a:ext cx="7910704" cy="1256755"/>
            </a:xfrm>
            <a:prstGeom prst="rect">
              <a:avLst/>
            </a:prstGeom>
          </p:spPr>
          <p:txBody>
            <a:bodyPr lIns="0" tIns="0" rIns="0" bIns="0" rtlCol="0" anchor="t">
              <a:spAutoFit/>
            </a:bodyPr>
            <a:lstStyle/>
            <a:p>
              <a:pPr algn="l">
                <a:lnSpc>
                  <a:spcPts val="2520"/>
                </a:lnSpc>
                <a:spcBef>
                  <a:spcPct val="0"/>
                </a:spcBef>
              </a:pPr>
              <a:r>
                <a:rPr lang="en-US" sz="1800" dirty="0">
                  <a:solidFill>
                    <a:srgbClr val="000000"/>
                  </a:solidFill>
                  <a:latin typeface="Telegraf 1"/>
                  <a:ea typeface="Telegraf 1"/>
                  <a:cs typeface="Telegraf 1"/>
                  <a:sym typeface="Telegraf 1"/>
                </a:rPr>
                <a:t>There’s need for deployment of available </a:t>
              </a:r>
              <a:r>
                <a:rPr lang="en-US" dirty="0">
                  <a:solidFill>
                    <a:srgbClr val="000000"/>
                  </a:solidFill>
                  <a:latin typeface="Telegraf 1"/>
                  <a:ea typeface="Telegraf 1"/>
                  <a:cs typeface="Telegraf 1"/>
                  <a:sym typeface="Telegraf 1"/>
                </a:rPr>
                <a:t>data to interface with policy makers on </a:t>
              </a:r>
              <a:r>
                <a:rPr lang="en-US" sz="1800" dirty="0">
                  <a:solidFill>
                    <a:srgbClr val="000000"/>
                  </a:solidFill>
                  <a:latin typeface="Telegraf 1"/>
                  <a:ea typeface="Telegraf 1"/>
                  <a:cs typeface="Telegraf 1"/>
                  <a:sym typeface="Telegraf 1"/>
                </a:rPr>
                <a:t>the risk associated with global impact of </a:t>
              </a:r>
              <a:r>
                <a:rPr lang="en-US" dirty="0">
                  <a:solidFill>
                    <a:srgbClr val="000000"/>
                  </a:solidFill>
                  <a:latin typeface="Telegraf 1"/>
                  <a:ea typeface="Telegraf 1"/>
                  <a:cs typeface="Telegraf 1"/>
                  <a:sym typeface="Telegraf 1"/>
                </a:rPr>
                <a:t>marine plastic pollution.</a:t>
              </a:r>
              <a:endParaRPr lang="en-US" sz="1800" dirty="0">
                <a:solidFill>
                  <a:srgbClr val="000000"/>
                </a:solidFill>
                <a:latin typeface="Telegraf 1"/>
                <a:ea typeface="Telegraf 1"/>
                <a:cs typeface="Telegraf 1"/>
                <a:sym typeface="Telegraf 1"/>
              </a:endParaRPr>
            </a:p>
          </p:txBody>
        </p:sp>
      </p:grpSp>
      <p:sp>
        <p:nvSpPr>
          <p:cNvPr id="27" name="TextBox 27"/>
          <p:cNvSpPr txBox="1"/>
          <p:nvPr/>
        </p:nvSpPr>
        <p:spPr>
          <a:xfrm>
            <a:off x="9509237" y="5373544"/>
            <a:ext cx="960978" cy="769441"/>
          </a:xfrm>
          <a:prstGeom prst="rect">
            <a:avLst/>
          </a:prstGeom>
        </p:spPr>
        <p:txBody>
          <a:bodyPr lIns="0" tIns="0" rIns="0" bIns="0" rtlCol="0" anchor="t">
            <a:spAutoFit/>
          </a:bodyPr>
          <a:lstStyle/>
          <a:p>
            <a:pPr algn="l">
              <a:lnSpc>
                <a:spcPts val="6000"/>
              </a:lnSpc>
            </a:pPr>
            <a:r>
              <a:rPr lang="en-US" sz="5000" b="1" dirty="0">
                <a:solidFill>
                  <a:srgbClr val="56C02B"/>
                </a:solidFill>
                <a:latin typeface="Telegraf 1 Bold"/>
                <a:ea typeface="Telegraf 1 Bold"/>
                <a:cs typeface="Telegraf 1 Bold"/>
                <a:sym typeface="Telegraf 1 Bold"/>
              </a:rPr>
              <a:t>10</a:t>
            </a:r>
          </a:p>
        </p:txBody>
      </p:sp>
    </p:spTree>
    <p:extLst>
      <p:ext uri="{BB962C8B-B14F-4D97-AF65-F5344CB8AC3E}">
        <p14:creationId xmlns:p14="http://schemas.microsoft.com/office/powerpoint/2010/main" val="3386871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E866B0"/>
          </a:solidFill>
        </p:spPr>
        <p:txBody>
          <a:bodyPr/>
          <a:lstStyle/>
          <a:p>
            <a:endParaRPr lang="en-US"/>
          </a:p>
        </p:txBody>
      </p:sp>
      <p:sp>
        <p:nvSpPr>
          <p:cNvPr id="3" name="AutoShape 3"/>
          <p:cNvSpPr/>
          <p:nvPr/>
        </p:nvSpPr>
        <p:spPr>
          <a:xfrm>
            <a:off x="9144000" y="1360488"/>
            <a:ext cx="7988754" cy="114300"/>
          </a:xfrm>
          <a:prstGeom prst="rect">
            <a:avLst/>
          </a:prstGeom>
          <a:solidFill>
            <a:srgbClr val="E866B0"/>
          </a:solidFill>
        </p:spPr>
        <p:txBody>
          <a:bodyPr/>
          <a:lstStyle/>
          <a:p>
            <a:endParaRPr lang="en-US"/>
          </a:p>
        </p:txBody>
      </p:sp>
      <p:sp>
        <p:nvSpPr>
          <p:cNvPr id="4" name="AutoShape 4"/>
          <p:cNvSpPr/>
          <p:nvPr/>
        </p:nvSpPr>
        <p:spPr>
          <a:xfrm>
            <a:off x="9144000" y="3448169"/>
            <a:ext cx="7988754" cy="9525"/>
          </a:xfrm>
          <a:prstGeom prst="rect">
            <a:avLst/>
          </a:prstGeom>
          <a:solidFill>
            <a:srgbClr val="E866B0"/>
          </a:solidFill>
        </p:spPr>
        <p:txBody>
          <a:bodyPr/>
          <a:lstStyle/>
          <a:p>
            <a:endParaRPr lang="en-US"/>
          </a:p>
        </p:txBody>
      </p:sp>
      <p:sp>
        <p:nvSpPr>
          <p:cNvPr id="5" name="AutoShape 5"/>
          <p:cNvSpPr/>
          <p:nvPr/>
        </p:nvSpPr>
        <p:spPr>
          <a:xfrm>
            <a:off x="9144000" y="5431076"/>
            <a:ext cx="7988754" cy="9525"/>
          </a:xfrm>
          <a:prstGeom prst="rect">
            <a:avLst/>
          </a:prstGeom>
          <a:solidFill>
            <a:srgbClr val="E866B0"/>
          </a:solidFill>
        </p:spPr>
        <p:txBody>
          <a:bodyPr/>
          <a:lstStyle/>
          <a:p>
            <a:endParaRPr lang="en-US"/>
          </a:p>
        </p:txBody>
      </p:sp>
      <p:sp>
        <p:nvSpPr>
          <p:cNvPr id="6" name="AutoShape 6"/>
          <p:cNvSpPr/>
          <p:nvPr/>
        </p:nvSpPr>
        <p:spPr>
          <a:xfrm>
            <a:off x="9144000" y="7413983"/>
            <a:ext cx="7988754" cy="9525"/>
          </a:xfrm>
          <a:prstGeom prst="rect">
            <a:avLst/>
          </a:prstGeom>
          <a:solidFill>
            <a:srgbClr val="E866B0"/>
          </a:solidFill>
        </p:spPr>
        <p:txBody>
          <a:bodyPr/>
          <a:lstStyle/>
          <a:p>
            <a:endParaRPr lang="en-US"/>
          </a:p>
        </p:txBody>
      </p:sp>
      <p:sp>
        <p:nvSpPr>
          <p:cNvPr id="7" name="Freeform 7"/>
          <p:cNvSpPr/>
          <p:nvPr/>
        </p:nvSpPr>
        <p:spPr>
          <a:xfrm>
            <a:off x="690636" y="6427292"/>
            <a:ext cx="5818405" cy="3876512"/>
          </a:xfrm>
          <a:custGeom>
            <a:avLst/>
            <a:gdLst/>
            <a:ahLst/>
            <a:cxnLst/>
            <a:rect l="l" t="t" r="r" b="b"/>
            <a:pathLst>
              <a:path w="5818405" h="3876512">
                <a:moveTo>
                  <a:pt x="0" y="0"/>
                </a:moveTo>
                <a:lnTo>
                  <a:pt x="5818404" y="0"/>
                </a:lnTo>
                <a:lnTo>
                  <a:pt x="5818404" y="3876512"/>
                </a:lnTo>
                <a:lnTo>
                  <a:pt x="0" y="3876512"/>
                </a:lnTo>
                <a:lnTo>
                  <a:pt x="0" y="0"/>
                </a:lnTo>
                <a:close/>
              </a:path>
            </a:pathLst>
          </a:custGeom>
          <a:blipFill>
            <a:blip r:embed="rId2"/>
            <a:stretch>
              <a:fillRect/>
            </a:stretch>
          </a:blipFill>
        </p:spPr>
        <p:txBody>
          <a:bodyPr/>
          <a:lstStyle/>
          <a:p>
            <a:endParaRPr lang="en-US"/>
          </a:p>
        </p:txBody>
      </p:sp>
      <p:sp>
        <p:nvSpPr>
          <p:cNvPr id="8" name="Freeform 8"/>
          <p:cNvSpPr/>
          <p:nvPr/>
        </p:nvSpPr>
        <p:spPr>
          <a:xfrm>
            <a:off x="690636" y="2390938"/>
            <a:ext cx="5818405" cy="3876512"/>
          </a:xfrm>
          <a:custGeom>
            <a:avLst/>
            <a:gdLst/>
            <a:ahLst/>
            <a:cxnLst/>
            <a:rect l="l" t="t" r="r" b="b"/>
            <a:pathLst>
              <a:path w="5818405" h="3876512">
                <a:moveTo>
                  <a:pt x="0" y="0"/>
                </a:moveTo>
                <a:lnTo>
                  <a:pt x="5818404" y="0"/>
                </a:lnTo>
                <a:lnTo>
                  <a:pt x="5818404" y="3876512"/>
                </a:lnTo>
                <a:lnTo>
                  <a:pt x="0" y="3876512"/>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9517136" y="1749315"/>
            <a:ext cx="6071233" cy="1314450"/>
          </a:xfrm>
          <a:prstGeom prst="rect">
            <a:avLst/>
          </a:prstGeom>
        </p:spPr>
        <p:txBody>
          <a:bodyPr lIns="0" tIns="0" rIns="0" bIns="0" rtlCol="0" anchor="t">
            <a:spAutoFit/>
          </a:bodyPr>
          <a:lstStyle/>
          <a:p>
            <a:pPr algn="l">
              <a:lnSpc>
                <a:spcPts val="9600"/>
              </a:lnSpc>
            </a:pPr>
            <a:r>
              <a:rPr lang="en-US" sz="8000" b="1">
                <a:solidFill>
                  <a:srgbClr val="000000"/>
                </a:solidFill>
                <a:latin typeface="Telegraf 1 Bold"/>
                <a:ea typeface="Telegraf 1 Bold"/>
                <a:cs typeface="Telegraf 1 Bold"/>
                <a:sym typeface="Telegraf 1 Bold"/>
              </a:rPr>
              <a:t>Conclusion</a:t>
            </a:r>
          </a:p>
        </p:txBody>
      </p:sp>
      <p:sp>
        <p:nvSpPr>
          <p:cNvPr id="10" name="TextBox 10"/>
          <p:cNvSpPr txBox="1"/>
          <p:nvPr/>
        </p:nvSpPr>
        <p:spPr>
          <a:xfrm>
            <a:off x="8496754" y="4123342"/>
            <a:ext cx="8636000" cy="461665"/>
          </a:xfrm>
          <a:prstGeom prst="rect">
            <a:avLst/>
          </a:prstGeom>
        </p:spPr>
        <p:txBody>
          <a:bodyPr wrap="square" lIns="0" tIns="0" rIns="0" bIns="0" rtlCol="0" anchor="t">
            <a:spAutoFit/>
          </a:bodyPr>
          <a:lstStyle/>
          <a:p>
            <a:pPr marL="0" lvl="0" indent="0" algn="l">
              <a:lnSpc>
                <a:spcPts val="3600"/>
              </a:lnSpc>
              <a:spcBef>
                <a:spcPct val="0"/>
              </a:spcBef>
            </a:pPr>
            <a:r>
              <a:rPr lang="en-US" sz="3000" b="1" u="none" dirty="0">
                <a:solidFill>
                  <a:srgbClr val="000000"/>
                </a:solidFill>
                <a:latin typeface="Telegraf 1 Bold"/>
                <a:ea typeface="Telegraf 1 Bold"/>
                <a:cs typeface="Telegraf 1 Bold"/>
                <a:sym typeface="Telegraf 1 Bold"/>
              </a:rPr>
              <a:t>“What is not measurable is not manageable “</a:t>
            </a:r>
          </a:p>
        </p:txBody>
      </p:sp>
      <p:sp>
        <p:nvSpPr>
          <p:cNvPr id="12" name="TextBox 12"/>
          <p:cNvSpPr txBox="1"/>
          <p:nvPr/>
        </p:nvSpPr>
        <p:spPr>
          <a:xfrm>
            <a:off x="6995663" y="5614986"/>
            <a:ext cx="11114177" cy="1846659"/>
          </a:xfrm>
          <a:prstGeom prst="rect">
            <a:avLst/>
          </a:prstGeom>
        </p:spPr>
        <p:txBody>
          <a:bodyPr wrap="square" lIns="0" tIns="0" rIns="0" bIns="0" rtlCol="0" anchor="t">
            <a:spAutoFit/>
          </a:bodyPr>
          <a:lstStyle/>
          <a:p>
            <a:pPr marL="0" lvl="0" indent="0" algn="l">
              <a:lnSpc>
                <a:spcPts val="3600"/>
              </a:lnSpc>
              <a:spcBef>
                <a:spcPct val="0"/>
              </a:spcBef>
            </a:pPr>
            <a:r>
              <a:rPr lang="en-US" sz="3000" b="1" u="none" dirty="0">
                <a:solidFill>
                  <a:srgbClr val="000000"/>
                </a:solidFill>
                <a:latin typeface="Telegraf 1 Bold"/>
                <a:ea typeface="Telegraf 1 Bold"/>
                <a:cs typeface="Telegraf 1 Bold"/>
                <a:sym typeface="Telegraf 1 Bold"/>
              </a:rPr>
              <a:t>“Established facts </a:t>
            </a:r>
            <a:r>
              <a:rPr lang="en-US" sz="3000" b="1" dirty="0">
                <a:solidFill>
                  <a:srgbClr val="000000"/>
                </a:solidFill>
                <a:latin typeface="Telegraf 1 Bold"/>
                <a:ea typeface="Telegraf 1 Bold"/>
                <a:cs typeface="Telegraf 1 Bold"/>
                <a:sym typeface="Telegraf 1 Bold"/>
              </a:rPr>
              <a:t>from credible scientific data administration is the bedrock of effective governance and deployment of common resource through policy enactment”</a:t>
            </a:r>
            <a:endParaRPr lang="en-US" sz="3000" b="1" u="none" dirty="0">
              <a:solidFill>
                <a:srgbClr val="000000"/>
              </a:solidFill>
              <a:latin typeface="Telegraf 1 Bold"/>
              <a:ea typeface="Telegraf 1 Bold"/>
              <a:cs typeface="Telegraf 1 Bold"/>
              <a:sym typeface="Telegraf 1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56C02B"/>
          </a:solidFill>
        </p:spPr>
        <p:txBody>
          <a:bodyPr/>
          <a:lstStyle/>
          <a:p>
            <a:endParaRPr lang="en-US"/>
          </a:p>
        </p:txBody>
      </p:sp>
      <p:sp>
        <p:nvSpPr>
          <p:cNvPr id="3" name="Freeform 3"/>
          <p:cNvSpPr/>
          <p:nvPr/>
        </p:nvSpPr>
        <p:spPr>
          <a:xfrm>
            <a:off x="1166091" y="0"/>
            <a:ext cx="7695215" cy="6156172"/>
          </a:xfrm>
          <a:custGeom>
            <a:avLst/>
            <a:gdLst/>
            <a:ahLst/>
            <a:cxnLst/>
            <a:rect l="l" t="t" r="r" b="b"/>
            <a:pathLst>
              <a:path w="7695215" h="6156172">
                <a:moveTo>
                  <a:pt x="0" y="0"/>
                </a:moveTo>
                <a:lnTo>
                  <a:pt x="7695215" y="0"/>
                </a:lnTo>
                <a:lnTo>
                  <a:pt x="7695215" y="6156172"/>
                </a:lnTo>
                <a:lnTo>
                  <a:pt x="0" y="6156172"/>
                </a:lnTo>
                <a:lnTo>
                  <a:pt x="0" y="0"/>
                </a:lnTo>
                <a:close/>
              </a:path>
            </a:pathLst>
          </a:custGeom>
          <a:blipFill>
            <a:blip r:embed="rId2"/>
            <a:stretch>
              <a:fillRect/>
            </a:stretch>
          </a:blipFill>
        </p:spPr>
        <p:txBody>
          <a:bodyPr/>
          <a:lstStyle/>
          <a:p>
            <a:endParaRPr lang="en-US"/>
          </a:p>
        </p:txBody>
      </p:sp>
      <p:sp>
        <p:nvSpPr>
          <p:cNvPr id="4" name="Freeform 4"/>
          <p:cNvSpPr/>
          <p:nvPr/>
        </p:nvSpPr>
        <p:spPr>
          <a:xfrm>
            <a:off x="9448935" y="0"/>
            <a:ext cx="7879900" cy="6156172"/>
          </a:xfrm>
          <a:custGeom>
            <a:avLst/>
            <a:gdLst/>
            <a:ahLst/>
            <a:cxnLst/>
            <a:rect l="l" t="t" r="r" b="b"/>
            <a:pathLst>
              <a:path w="7879900" h="6156172">
                <a:moveTo>
                  <a:pt x="0" y="0"/>
                </a:moveTo>
                <a:lnTo>
                  <a:pt x="7879900" y="0"/>
                </a:lnTo>
                <a:lnTo>
                  <a:pt x="7879900" y="6156172"/>
                </a:lnTo>
                <a:lnTo>
                  <a:pt x="0" y="6156172"/>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386911" y="6126885"/>
            <a:ext cx="7514178" cy="1371600"/>
          </a:xfrm>
          <a:prstGeom prst="rect">
            <a:avLst/>
          </a:prstGeom>
        </p:spPr>
        <p:txBody>
          <a:bodyPr lIns="0" tIns="0" rIns="0" bIns="0" rtlCol="0" anchor="t">
            <a:spAutoFit/>
          </a:bodyPr>
          <a:lstStyle/>
          <a:p>
            <a:pPr algn="l">
              <a:lnSpc>
                <a:spcPts val="10080"/>
              </a:lnSpc>
            </a:pPr>
            <a:r>
              <a:rPr lang="en-US" sz="8400" b="1">
                <a:solidFill>
                  <a:srgbClr val="000000"/>
                </a:solidFill>
                <a:latin typeface="Telegraf 1 Bold"/>
                <a:ea typeface="Telegraf 1 Bold"/>
                <a:cs typeface="Telegraf 1 Bold"/>
                <a:sym typeface="Telegraf 1 Bold"/>
              </a:rPr>
              <a:t>Introduction</a:t>
            </a:r>
          </a:p>
        </p:txBody>
      </p:sp>
      <p:sp>
        <p:nvSpPr>
          <p:cNvPr id="6" name="TextBox 6"/>
          <p:cNvSpPr txBox="1"/>
          <p:nvPr/>
        </p:nvSpPr>
        <p:spPr>
          <a:xfrm>
            <a:off x="635565" y="7327035"/>
            <a:ext cx="17395247" cy="2353945"/>
          </a:xfrm>
          <a:prstGeom prst="rect">
            <a:avLst/>
          </a:prstGeom>
        </p:spPr>
        <p:txBody>
          <a:bodyPr lIns="0" tIns="0" rIns="0" bIns="0" rtlCol="0" anchor="t">
            <a:spAutoFit/>
          </a:bodyPr>
          <a:lstStyle/>
          <a:p>
            <a:pPr algn="l">
              <a:lnSpc>
                <a:spcPts val="3079"/>
              </a:lnSpc>
              <a:spcBef>
                <a:spcPct val="0"/>
              </a:spcBef>
            </a:pPr>
            <a:r>
              <a:rPr lang="en-US" sz="2199">
                <a:solidFill>
                  <a:srgbClr val="000000"/>
                </a:solidFill>
                <a:latin typeface="Telegraf 1"/>
                <a:ea typeface="Telegraf 1"/>
                <a:cs typeface="Telegraf 1"/>
                <a:sym typeface="Telegraf 1"/>
              </a:rPr>
              <a:t>Lagos is the second largest city in Africa, after Kinshasa, Democratic Republic of Congo, having a population of 14.8 million as of 2021 within the city proper. The Lagos metropolitan area has a total population of 21.3 million, making it the second-largest metropolitan area in Africa, after Cairo. Lagos is a major African financial centre and is the economic hub of Lagos State and Nigeria at large. The megacity has the fourth-highest GDP in Africa and houses one of the largest and busiest seaports on the continent. It is one of the fastest-growing cities in the world. The Waste Wise Cities Tool was applied through funding made available from the United Nations Environment Programme in 2021.</a:t>
            </a:r>
          </a:p>
        </p:txBody>
      </p:sp>
      <p:sp>
        <p:nvSpPr>
          <p:cNvPr id="7" name="TextBox 7"/>
          <p:cNvSpPr txBox="1"/>
          <p:nvPr/>
        </p:nvSpPr>
        <p:spPr>
          <a:xfrm>
            <a:off x="11172825" y="9906000"/>
            <a:ext cx="6972300" cy="243143"/>
          </a:xfrm>
          <a:prstGeom prst="rect">
            <a:avLst/>
          </a:prstGeom>
        </p:spPr>
        <p:txBody>
          <a:bodyPr lIns="0" tIns="0" rIns="0" bIns="0" rtlCol="0" anchor="t">
            <a:spAutoFit/>
          </a:bodyPr>
          <a:lstStyle/>
          <a:p>
            <a:pPr marL="0" lvl="0" indent="0" algn="r">
              <a:lnSpc>
                <a:spcPts val="1950"/>
              </a:lnSpc>
              <a:spcBef>
                <a:spcPct val="0"/>
              </a:spcBef>
            </a:pPr>
            <a:r>
              <a:rPr lang="en-US" sz="1500" b="1" spc="15" dirty="0">
                <a:solidFill>
                  <a:srgbClr val="000000"/>
                </a:solidFill>
                <a:latin typeface="Telegraf 1 Bold"/>
                <a:ea typeface="Telegraf 1"/>
                <a:cs typeface="Telegraf 1"/>
                <a:sym typeface="Telegraf 1 Bold"/>
              </a:rPr>
              <a:t>OGSG-MOE -MOEJ</a:t>
            </a:r>
            <a:r>
              <a:rPr lang="en-US" sz="1500" u="none" spc="15" dirty="0">
                <a:solidFill>
                  <a:srgbClr val="000000"/>
                </a:solidFill>
                <a:latin typeface="Telegraf 1"/>
                <a:ea typeface="Telegraf 1"/>
                <a:cs typeface="Telegraf 1"/>
                <a:sym typeface="Telegraf 1"/>
              </a:rPr>
              <a:t> | </a:t>
            </a:r>
            <a:r>
              <a:rPr lang="en-US" sz="1500" u="none" spc="15" dirty="0">
                <a:solidFill>
                  <a:srgbClr val="56C02B"/>
                </a:solidFill>
                <a:latin typeface="Telegraf 1"/>
                <a:ea typeface="Telegraf 1"/>
                <a:cs typeface="Telegraf 1"/>
                <a:sym typeface="Telegraf 1"/>
              </a:rPr>
              <a:t>SDG Progress Report 2025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93F8"/>
        </a:solidFill>
        <a:effectLst/>
      </p:bgPr>
    </p:bg>
    <p:spTree>
      <p:nvGrpSpPr>
        <p:cNvPr id="1" name=""/>
        <p:cNvGrpSpPr/>
        <p:nvPr/>
      </p:nvGrpSpPr>
      <p:grpSpPr>
        <a:xfrm>
          <a:off x="0" y="0"/>
          <a:ext cx="0" cy="0"/>
          <a:chOff x="0" y="0"/>
          <a:chExt cx="0" cy="0"/>
        </a:xfrm>
      </p:grpSpPr>
      <p:sp>
        <p:nvSpPr>
          <p:cNvPr id="2" name="TextBox 2"/>
          <p:cNvSpPr txBox="1"/>
          <p:nvPr/>
        </p:nvSpPr>
        <p:spPr>
          <a:xfrm>
            <a:off x="1028700" y="5067300"/>
            <a:ext cx="16230600" cy="4332404"/>
          </a:xfrm>
          <a:prstGeom prst="rect">
            <a:avLst/>
          </a:prstGeom>
        </p:spPr>
        <p:txBody>
          <a:bodyPr lIns="0" tIns="0" rIns="0" bIns="0" rtlCol="0" anchor="t">
            <a:spAutoFit/>
          </a:bodyPr>
          <a:lstStyle/>
          <a:p>
            <a:pPr marL="518160" lvl="1" indent="-259080" algn="l">
              <a:lnSpc>
                <a:spcPts val="3359"/>
              </a:lnSpc>
              <a:buFont typeface="Arial"/>
              <a:buChar char="•"/>
            </a:pPr>
            <a:r>
              <a:rPr lang="en-US" sz="2400" dirty="0">
                <a:solidFill>
                  <a:srgbClr val="FFFFFF"/>
                </a:solidFill>
                <a:latin typeface="Telegraf 1"/>
                <a:ea typeface="Telegraf 1"/>
                <a:cs typeface="Telegraf 1"/>
                <a:sym typeface="Telegraf 1"/>
              </a:rPr>
              <a:t>UN Habitat – UNEP Waste Wise Cities tool, WaCT  in conjunction  with Global Partnership on Marine Litter (GPML) was deployed for the Lagos plastic leakage study in 2021</a:t>
            </a:r>
          </a:p>
          <a:p>
            <a:pPr marL="518160" lvl="1" indent="-259080" algn="l">
              <a:lnSpc>
                <a:spcPts val="3359"/>
              </a:lnSpc>
              <a:buFont typeface="Arial"/>
              <a:buChar char="•"/>
            </a:pPr>
            <a:r>
              <a:rPr lang="en-US" sz="2400" dirty="0">
                <a:solidFill>
                  <a:srgbClr val="FFFFFF"/>
                </a:solidFill>
                <a:latin typeface="Telegraf 1"/>
                <a:ea typeface="Telegraf 1"/>
                <a:cs typeface="Telegraf 1"/>
                <a:sym typeface="Telegraf 1"/>
              </a:rPr>
              <a:t>Study was sponsored by the Norwegian Government to assess the environmental performance of municipal solid waste management.</a:t>
            </a:r>
          </a:p>
          <a:p>
            <a:pPr marL="518160" lvl="1" indent="-259080" algn="l">
              <a:lnSpc>
                <a:spcPts val="3359"/>
              </a:lnSpc>
              <a:buFont typeface="Arial"/>
              <a:buChar char="•"/>
            </a:pPr>
            <a:r>
              <a:rPr lang="en-US" sz="2400" dirty="0">
                <a:solidFill>
                  <a:srgbClr val="FFFFFF"/>
                </a:solidFill>
                <a:latin typeface="Telegraf 1"/>
                <a:ea typeface="Telegraf 1"/>
                <a:cs typeface="Telegraf 1"/>
                <a:sym typeface="Telegraf 1"/>
              </a:rPr>
              <a:t>The study objective was to support the Lagos state government in identifying policy interventions and infrastructure gaps to improve waste collection efficiency and reduce marine litter.</a:t>
            </a:r>
          </a:p>
          <a:p>
            <a:pPr marL="518160" lvl="1" indent="-259080" algn="l">
              <a:lnSpc>
                <a:spcPts val="3359"/>
              </a:lnSpc>
              <a:buFont typeface="Arial"/>
              <a:buChar char="•"/>
            </a:pPr>
            <a:r>
              <a:rPr lang="en-US" sz="2400" dirty="0">
                <a:solidFill>
                  <a:srgbClr val="FFFFFF"/>
                </a:solidFill>
                <a:latin typeface="Telegraf 1"/>
                <a:ea typeface="Telegraf 1"/>
                <a:cs typeface="Telegraf 1"/>
                <a:sym typeface="Telegraf 1"/>
              </a:rPr>
              <a:t>Other studies on marine litter pollution in Lagos lagoon was conducted in 2016  by Nigerian Maritime  Authority, NIMASA</a:t>
            </a:r>
          </a:p>
          <a:p>
            <a:pPr marL="518160" lvl="1" indent="-259080" algn="l">
              <a:lnSpc>
                <a:spcPts val="3359"/>
              </a:lnSpc>
              <a:buFont typeface="Arial"/>
              <a:buChar char="•"/>
            </a:pPr>
            <a:r>
              <a:rPr lang="en-US" sz="2400" dirty="0">
                <a:solidFill>
                  <a:srgbClr val="FFFFFF"/>
                </a:solidFill>
                <a:latin typeface="Telegraf 1"/>
                <a:ea typeface="Telegraf 1"/>
                <a:cs typeface="Telegraf 1"/>
                <a:sym typeface="Telegraf 1"/>
              </a:rPr>
              <a:t>Other published studies include the progressive waste operation in Lagos, Nigeria by </a:t>
            </a:r>
            <a:r>
              <a:rPr lang="en-US" sz="2400" dirty="0" err="1">
                <a:solidFill>
                  <a:srgbClr val="FFFFFF"/>
                </a:solidFill>
                <a:latin typeface="Telegraf 1"/>
                <a:ea typeface="Telegraf 1"/>
                <a:cs typeface="Telegraf 1"/>
                <a:sym typeface="Telegraf 1"/>
              </a:rPr>
              <a:t>Oresanya</a:t>
            </a:r>
            <a:r>
              <a:rPr lang="en-US" sz="2400" dirty="0">
                <a:solidFill>
                  <a:srgbClr val="FFFFFF"/>
                </a:solidFill>
                <a:latin typeface="Telegraf 1"/>
                <a:ea typeface="Telegraf 1"/>
                <a:cs typeface="Telegraf 1"/>
                <a:sym typeface="Telegraf 1"/>
              </a:rPr>
              <a:t> and </a:t>
            </a:r>
            <a:r>
              <a:rPr lang="en-US" sz="2400" dirty="0" err="1">
                <a:solidFill>
                  <a:srgbClr val="FFFFFF"/>
                </a:solidFill>
                <a:latin typeface="Telegraf 1"/>
                <a:ea typeface="Telegraf 1"/>
                <a:cs typeface="Telegraf 1"/>
                <a:sym typeface="Telegraf 1"/>
              </a:rPr>
              <a:t>Olukanmi</a:t>
            </a:r>
            <a:r>
              <a:rPr lang="en-US" sz="2400" dirty="0">
                <a:solidFill>
                  <a:srgbClr val="FFFFFF"/>
                </a:solidFill>
                <a:latin typeface="Telegraf 1"/>
                <a:ea typeface="Telegraf 1"/>
                <a:cs typeface="Telegraf 1"/>
                <a:sym typeface="Telegraf 1"/>
              </a:rPr>
              <a:t> … published by ISWA in 2016</a:t>
            </a:r>
          </a:p>
        </p:txBody>
      </p:sp>
      <p:sp>
        <p:nvSpPr>
          <p:cNvPr id="3" name="TextBox 3"/>
          <p:cNvSpPr txBox="1"/>
          <p:nvPr/>
        </p:nvSpPr>
        <p:spPr>
          <a:xfrm>
            <a:off x="1028700" y="704263"/>
            <a:ext cx="16597141" cy="3055452"/>
          </a:xfrm>
          <a:prstGeom prst="rect">
            <a:avLst/>
          </a:prstGeom>
        </p:spPr>
        <p:txBody>
          <a:bodyPr lIns="0" tIns="0" rIns="0" bIns="0" rtlCol="0" anchor="t">
            <a:spAutoFit/>
          </a:bodyPr>
          <a:lstStyle/>
          <a:p>
            <a:pPr algn="l">
              <a:lnSpc>
                <a:spcPts val="7830"/>
              </a:lnSpc>
            </a:pPr>
            <a:r>
              <a:rPr lang="en-US" sz="9000" b="1" dirty="0">
                <a:solidFill>
                  <a:srgbClr val="FFFFFF"/>
                </a:solidFill>
                <a:latin typeface="Telegraf 1 Bold"/>
                <a:ea typeface="Telegraf 1 Bold"/>
                <a:cs typeface="Telegraf 1 Bold"/>
                <a:sym typeface="Telegraf 1 Bold"/>
              </a:rPr>
              <a:t>Data Gathering &amp; Utilization in the Lagos lagoon and the West African coastline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893F8"/>
        </a:solidFill>
        <a:effectLst/>
      </p:bgPr>
    </p:bg>
    <p:spTree>
      <p:nvGrpSpPr>
        <p:cNvPr id="1" name=""/>
        <p:cNvGrpSpPr/>
        <p:nvPr/>
      </p:nvGrpSpPr>
      <p:grpSpPr>
        <a:xfrm>
          <a:off x="0" y="0"/>
          <a:ext cx="0" cy="0"/>
          <a:chOff x="0" y="0"/>
          <a:chExt cx="0" cy="0"/>
        </a:xfrm>
      </p:grpSpPr>
      <p:sp>
        <p:nvSpPr>
          <p:cNvPr id="2" name="TextBox 2"/>
          <p:cNvSpPr txBox="1"/>
          <p:nvPr/>
        </p:nvSpPr>
        <p:spPr>
          <a:xfrm>
            <a:off x="839512" y="4942205"/>
            <a:ext cx="16561679" cy="5204438"/>
          </a:xfrm>
          <a:prstGeom prst="rect">
            <a:avLst/>
          </a:prstGeom>
        </p:spPr>
        <p:txBody>
          <a:bodyPr lIns="0" tIns="0" rIns="0" bIns="0" rtlCol="0" anchor="t">
            <a:spAutoFit/>
          </a:bodyPr>
          <a:lstStyle/>
          <a:p>
            <a:pPr algn="l">
              <a:lnSpc>
                <a:spcPts val="3359"/>
              </a:lnSpc>
            </a:pPr>
            <a:r>
              <a:rPr lang="en-US" sz="2400" dirty="0">
                <a:solidFill>
                  <a:srgbClr val="FFFFFF"/>
                </a:solidFill>
                <a:latin typeface="Telegraf 1"/>
                <a:ea typeface="Telegraf 1"/>
                <a:cs typeface="Telegraf 1"/>
                <a:sym typeface="Telegraf 1"/>
              </a:rPr>
              <a:t>The use of the waste flow diagram (WFD) and SWEET ( designed by USEPA) was used for the estimation of potential plastic leakage from Lagos MSW. The WFD allows for data deployment for SDG indicator 11.6.1 to be utilized for policy decisions.</a:t>
            </a:r>
          </a:p>
          <a:p>
            <a:pPr algn="l">
              <a:lnSpc>
                <a:spcPts val="3359"/>
              </a:lnSpc>
            </a:pPr>
            <a:r>
              <a:rPr lang="en-US" sz="2400" dirty="0">
                <a:solidFill>
                  <a:srgbClr val="FFFFFF"/>
                </a:solidFill>
                <a:latin typeface="Telegraf 1"/>
                <a:ea typeface="Telegraf 1"/>
                <a:cs typeface="Telegraf 1"/>
                <a:sym typeface="Telegraf 1"/>
              </a:rPr>
              <a:t>WFD allows for the material flow analysis for the entire waste stream of Lagos …….</a:t>
            </a:r>
          </a:p>
          <a:p>
            <a:pPr algn="l">
              <a:lnSpc>
                <a:spcPts val="3359"/>
              </a:lnSpc>
            </a:pPr>
            <a:endParaRPr lang="en-US" sz="2400" dirty="0">
              <a:solidFill>
                <a:srgbClr val="FFFFFF"/>
              </a:solidFill>
              <a:latin typeface="Telegraf 1"/>
              <a:ea typeface="Telegraf 1"/>
              <a:cs typeface="Telegraf 1"/>
              <a:sym typeface="Telegraf 1"/>
            </a:endParaRPr>
          </a:p>
          <a:p>
            <a:pPr algn="l">
              <a:lnSpc>
                <a:spcPts val="3359"/>
              </a:lnSpc>
            </a:pPr>
            <a:r>
              <a:rPr lang="en-US" sz="2400" dirty="0">
                <a:solidFill>
                  <a:srgbClr val="FFFFFF"/>
                </a:solidFill>
                <a:latin typeface="Ahkio"/>
                <a:ea typeface="Ahkio"/>
                <a:cs typeface="Ahkio"/>
                <a:sym typeface="Ahkio"/>
              </a:rPr>
              <a:t>                                                Total recovered material (t/day )</a:t>
            </a:r>
          </a:p>
          <a:p>
            <a:pPr algn="l">
              <a:lnSpc>
                <a:spcPts val="3359"/>
              </a:lnSpc>
            </a:pPr>
            <a:r>
              <a:rPr lang="en-US" sz="2400" dirty="0">
                <a:solidFill>
                  <a:srgbClr val="FFFFFF"/>
                </a:solidFill>
                <a:latin typeface="Ahkio"/>
                <a:ea typeface="Ahkio"/>
                <a:cs typeface="Ahkio"/>
                <a:sym typeface="Ahkio"/>
              </a:rPr>
              <a:t>City Recovery rate=           ___________________________       X 100%</a:t>
            </a:r>
          </a:p>
          <a:p>
            <a:pPr algn="l">
              <a:lnSpc>
                <a:spcPts val="3359"/>
              </a:lnSpc>
            </a:pPr>
            <a:r>
              <a:rPr lang="en-US" sz="2400" dirty="0">
                <a:solidFill>
                  <a:srgbClr val="FFFFFF"/>
                </a:solidFill>
                <a:latin typeface="Ahkio"/>
                <a:ea typeface="Ahkio"/>
                <a:cs typeface="Ahkio"/>
                <a:sym typeface="Ahkio"/>
              </a:rPr>
              <a:t>                                                 Total MSW generated  (t/day)</a:t>
            </a:r>
          </a:p>
          <a:p>
            <a:pPr algn="l">
              <a:lnSpc>
                <a:spcPts val="3359"/>
              </a:lnSpc>
            </a:pPr>
            <a:endParaRPr lang="en-US" sz="2400" dirty="0">
              <a:solidFill>
                <a:srgbClr val="FFFFFF"/>
              </a:solidFill>
              <a:latin typeface="Ahkio"/>
              <a:ea typeface="Ahkio"/>
              <a:cs typeface="Ahkio"/>
              <a:sym typeface="Ahkio"/>
            </a:endParaRPr>
          </a:p>
          <a:p>
            <a:pPr algn="l">
              <a:lnSpc>
                <a:spcPts val="3359"/>
              </a:lnSpc>
              <a:spcBef>
                <a:spcPct val="0"/>
              </a:spcBef>
            </a:pPr>
            <a:r>
              <a:rPr lang="en-US" sz="2400" dirty="0">
                <a:solidFill>
                  <a:srgbClr val="FFFFFF"/>
                </a:solidFill>
                <a:latin typeface="Telegraf 1"/>
                <a:ea typeface="Telegraf 1"/>
                <a:cs typeface="Telegraf 1"/>
                <a:sym typeface="Telegraf 1"/>
              </a:rPr>
              <a:t>Over 70 % of marine litter in Lagos coastal  area is traceable to land-based activities while the remaining is traceable to ocean economic activities and inter-regional cross-border plastic waste movement.</a:t>
            </a:r>
          </a:p>
          <a:p>
            <a:pPr algn="l">
              <a:lnSpc>
                <a:spcPts val="3359"/>
              </a:lnSpc>
              <a:spcBef>
                <a:spcPct val="0"/>
              </a:spcBef>
            </a:pPr>
            <a:endParaRPr lang="en-US" sz="2400" dirty="0">
              <a:solidFill>
                <a:srgbClr val="FFFFFF"/>
              </a:solidFill>
              <a:latin typeface="Telegraf 1"/>
              <a:ea typeface="Telegraf 1"/>
              <a:cs typeface="Telegraf 1"/>
              <a:sym typeface="Telegraf 1"/>
            </a:endParaRPr>
          </a:p>
        </p:txBody>
      </p:sp>
      <p:sp>
        <p:nvSpPr>
          <p:cNvPr id="3" name="TextBox 3"/>
          <p:cNvSpPr txBox="1"/>
          <p:nvPr/>
        </p:nvSpPr>
        <p:spPr>
          <a:xfrm>
            <a:off x="1028700" y="704263"/>
            <a:ext cx="16597141" cy="3055452"/>
          </a:xfrm>
          <a:prstGeom prst="rect">
            <a:avLst/>
          </a:prstGeom>
        </p:spPr>
        <p:txBody>
          <a:bodyPr lIns="0" tIns="0" rIns="0" bIns="0" rtlCol="0" anchor="t">
            <a:spAutoFit/>
          </a:bodyPr>
          <a:lstStyle/>
          <a:p>
            <a:pPr algn="l">
              <a:lnSpc>
                <a:spcPts val="7830"/>
              </a:lnSpc>
            </a:pPr>
            <a:r>
              <a:rPr lang="en-US" sz="9000" b="1" dirty="0">
                <a:solidFill>
                  <a:srgbClr val="FFFFFF"/>
                </a:solidFill>
                <a:latin typeface="Telegraf 1 Bold"/>
                <a:ea typeface="Telegraf 1 Bold"/>
                <a:cs typeface="Telegraf 1 Bold"/>
                <a:sym typeface="Telegraf 1 Bold"/>
              </a:rPr>
              <a:t> Data Gathering &amp; Utilization in the Lagos lagoon and the West African coastline cont...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1051" y="2240280"/>
            <a:ext cx="1080706" cy="171450"/>
          </a:xfrm>
          <a:custGeom>
            <a:avLst/>
            <a:gdLst/>
            <a:ahLst/>
            <a:cxnLst/>
            <a:rect l="l" t="t" r="r" b="b"/>
            <a:pathLst>
              <a:path w="1080706" h="171450">
                <a:moveTo>
                  <a:pt x="0" y="0"/>
                </a:moveTo>
                <a:lnTo>
                  <a:pt x="1080706" y="0"/>
                </a:lnTo>
                <a:lnTo>
                  <a:pt x="1080706" y="171450"/>
                </a:lnTo>
                <a:lnTo>
                  <a:pt x="0" y="17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17954" y="9448038"/>
            <a:ext cx="2574036" cy="553212"/>
          </a:xfrm>
          <a:custGeom>
            <a:avLst/>
            <a:gdLst/>
            <a:ahLst/>
            <a:cxnLst/>
            <a:rect l="l" t="t" r="r" b="b"/>
            <a:pathLst>
              <a:path w="2574036" h="553212">
                <a:moveTo>
                  <a:pt x="0" y="0"/>
                </a:moveTo>
                <a:lnTo>
                  <a:pt x="2574036" y="0"/>
                </a:lnTo>
                <a:lnTo>
                  <a:pt x="2574036" y="553212"/>
                </a:lnTo>
                <a:lnTo>
                  <a:pt x="0" y="55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641598" y="2608326"/>
            <a:ext cx="10737342" cy="6981444"/>
          </a:xfrm>
          <a:custGeom>
            <a:avLst/>
            <a:gdLst/>
            <a:ahLst/>
            <a:cxnLst/>
            <a:rect l="l" t="t" r="r" b="b"/>
            <a:pathLst>
              <a:path w="10737342" h="6981444">
                <a:moveTo>
                  <a:pt x="0" y="0"/>
                </a:moveTo>
                <a:lnTo>
                  <a:pt x="10737342" y="0"/>
                </a:lnTo>
                <a:lnTo>
                  <a:pt x="10737342" y="6981444"/>
                </a:lnTo>
                <a:lnTo>
                  <a:pt x="0" y="6981444"/>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394460" y="246402"/>
            <a:ext cx="9462125" cy="1266630"/>
          </a:xfrm>
          <a:prstGeom prst="rect">
            <a:avLst/>
          </a:prstGeom>
        </p:spPr>
        <p:txBody>
          <a:bodyPr lIns="0" tIns="0" rIns="0" bIns="0" rtlCol="0" anchor="t">
            <a:spAutoFit/>
          </a:bodyPr>
          <a:lstStyle/>
          <a:p>
            <a:pPr algn="l">
              <a:lnSpc>
                <a:spcPts val="9248"/>
              </a:lnSpc>
            </a:pPr>
            <a:r>
              <a:rPr lang="en-US" sz="6606" b="1">
                <a:solidFill>
                  <a:srgbClr val="000000"/>
                </a:solidFill>
                <a:latin typeface="Avenir Ultra-Bold"/>
                <a:ea typeface="Avenir Ultra-Bold"/>
                <a:cs typeface="Avenir Ultra-Bold"/>
                <a:sym typeface="Avenir Ultra-Bold"/>
              </a:rPr>
              <a:t>WaCTin Lagos in 2021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1051" y="2240280"/>
            <a:ext cx="1080706" cy="171450"/>
          </a:xfrm>
          <a:custGeom>
            <a:avLst/>
            <a:gdLst/>
            <a:ahLst/>
            <a:cxnLst/>
            <a:rect l="l" t="t" r="r" b="b"/>
            <a:pathLst>
              <a:path w="1080706" h="171450">
                <a:moveTo>
                  <a:pt x="0" y="0"/>
                </a:moveTo>
                <a:lnTo>
                  <a:pt x="1080706" y="0"/>
                </a:lnTo>
                <a:lnTo>
                  <a:pt x="1080706" y="171450"/>
                </a:lnTo>
                <a:lnTo>
                  <a:pt x="0" y="17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17954" y="9448038"/>
            <a:ext cx="2827782" cy="553212"/>
          </a:xfrm>
          <a:custGeom>
            <a:avLst/>
            <a:gdLst/>
            <a:ahLst/>
            <a:cxnLst/>
            <a:rect l="l" t="t" r="r" b="b"/>
            <a:pathLst>
              <a:path w="2827782" h="553212">
                <a:moveTo>
                  <a:pt x="0" y="0"/>
                </a:moveTo>
                <a:lnTo>
                  <a:pt x="2827782" y="0"/>
                </a:lnTo>
                <a:lnTo>
                  <a:pt x="2827782" y="553212"/>
                </a:lnTo>
                <a:lnTo>
                  <a:pt x="0" y="55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848356" y="8337042"/>
            <a:ext cx="2825496" cy="553212"/>
          </a:xfrm>
          <a:custGeom>
            <a:avLst/>
            <a:gdLst/>
            <a:ahLst/>
            <a:cxnLst/>
            <a:rect l="l" t="t" r="r" b="b"/>
            <a:pathLst>
              <a:path w="2825496" h="553212">
                <a:moveTo>
                  <a:pt x="0" y="0"/>
                </a:moveTo>
                <a:lnTo>
                  <a:pt x="2825496" y="0"/>
                </a:lnTo>
                <a:lnTo>
                  <a:pt x="2825496" y="553212"/>
                </a:lnTo>
                <a:lnTo>
                  <a:pt x="0" y="5532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131820" y="2281428"/>
            <a:ext cx="12963906" cy="6720840"/>
          </a:xfrm>
          <a:custGeom>
            <a:avLst/>
            <a:gdLst/>
            <a:ahLst/>
            <a:cxnLst/>
            <a:rect l="l" t="t" r="r" b="b"/>
            <a:pathLst>
              <a:path w="12963906" h="6720840">
                <a:moveTo>
                  <a:pt x="0" y="0"/>
                </a:moveTo>
                <a:lnTo>
                  <a:pt x="12963906" y="0"/>
                </a:lnTo>
                <a:lnTo>
                  <a:pt x="12963906" y="6720840"/>
                </a:lnTo>
                <a:lnTo>
                  <a:pt x="0" y="6720840"/>
                </a:lnTo>
                <a:lnTo>
                  <a:pt x="0" y="0"/>
                </a:lnTo>
                <a:close/>
              </a:path>
            </a:pathLst>
          </a:custGeom>
          <a:blipFill>
            <a:blip r:embed="rId8"/>
            <a:stretch>
              <a:fillRect/>
            </a:stretch>
          </a:blipFill>
        </p:spPr>
        <p:txBody>
          <a:bodyPr/>
          <a:lstStyle/>
          <a:p>
            <a:endParaRPr lang="en-US"/>
          </a:p>
        </p:txBody>
      </p:sp>
      <p:sp>
        <p:nvSpPr>
          <p:cNvPr id="6" name="TextBox 6"/>
          <p:cNvSpPr txBox="1"/>
          <p:nvPr/>
        </p:nvSpPr>
        <p:spPr>
          <a:xfrm>
            <a:off x="1394460" y="107237"/>
            <a:ext cx="5064419" cy="1376448"/>
          </a:xfrm>
          <a:prstGeom prst="rect">
            <a:avLst/>
          </a:prstGeom>
        </p:spPr>
        <p:txBody>
          <a:bodyPr lIns="0" tIns="0" rIns="0" bIns="0" rtlCol="0" anchor="t">
            <a:spAutoFit/>
          </a:bodyPr>
          <a:lstStyle/>
          <a:p>
            <a:pPr algn="l">
              <a:lnSpc>
                <a:spcPts val="10080"/>
              </a:lnSpc>
            </a:pPr>
            <a:r>
              <a:rPr lang="en-US" sz="7200" b="1">
                <a:solidFill>
                  <a:srgbClr val="000000"/>
                </a:solidFill>
                <a:latin typeface="Avenir Ultra-Bold"/>
                <a:ea typeface="Avenir Ultra-Bold"/>
                <a:cs typeface="Avenir Ultra-Bold"/>
                <a:sym typeface="Avenir Ultra-Bold"/>
              </a:rPr>
              <a:t>WaCT Flow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1051" y="2240280"/>
            <a:ext cx="1080706" cy="171450"/>
          </a:xfrm>
          <a:custGeom>
            <a:avLst/>
            <a:gdLst/>
            <a:ahLst/>
            <a:cxnLst/>
            <a:rect l="l" t="t" r="r" b="b"/>
            <a:pathLst>
              <a:path w="1080706" h="171450">
                <a:moveTo>
                  <a:pt x="0" y="0"/>
                </a:moveTo>
                <a:lnTo>
                  <a:pt x="1080706" y="0"/>
                </a:lnTo>
                <a:lnTo>
                  <a:pt x="1080706" y="171450"/>
                </a:lnTo>
                <a:lnTo>
                  <a:pt x="0" y="17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119372" y="1744218"/>
            <a:ext cx="10776204" cy="8257032"/>
          </a:xfrm>
          <a:custGeom>
            <a:avLst/>
            <a:gdLst/>
            <a:ahLst/>
            <a:cxnLst/>
            <a:rect l="l" t="t" r="r" b="b"/>
            <a:pathLst>
              <a:path w="10776204" h="8257032">
                <a:moveTo>
                  <a:pt x="0" y="0"/>
                </a:moveTo>
                <a:lnTo>
                  <a:pt x="10776204" y="0"/>
                </a:lnTo>
                <a:lnTo>
                  <a:pt x="10776204" y="8257032"/>
                </a:lnTo>
                <a:lnTo>
                  <a:pt x="0" y="8257032"/>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394460" y="218494"/>
            <a:ext cx="15456475" cy="1376448"/>
          </a:xfrm>
          <a:prstGeom prst="rect">
            <a:avLst/>
          </a:prstGeom>
        </p:spPr>
        <p:txBody>
          <a:bodyPr lIns="0" tIns="0" rIns="0" bIns="0" rtlCol="0" anchor="t">
            <a:spAutoFit/>
          </a:bodyPr>
          <a:lstStyle/>
          <a:p>
            <a:pPr algn="l">
              <a:lnSpc>
                <a:spcPts val="10080"/>
              </a:lnSpc>
            </a:pPr>
            <a:r>
              <a:rPr lang="en-US" sz="7200" b="1">
                <a:solidFill>
                  <a:srgbClr val="000000"/>
                </a:solidFill>
                <a:latin typeface="Avenir Ultra-Bold"/>
                <a:ea typeface="Avenir Ultra-Bold"/>
                <a:cs typeface="Avenir Ultra-Bold"/>
                <a:sym typeface="Avenir Ultra-Bold"/>
              </a:rPr>
              <a:t>Waste Composition -&gt;30% plastic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1051" y="2240280"/>
            <a:ext cx="1080706" cy="171450"/>
          </a:xfrm>
          <a:custGeom>
            <a:avLst/>
            <a:gdLst/>
            <a:ahLst/>
            <a:cxnLst/>
            <a:rect l="l" t="t" r="r" b="b"/>
            <a:pathLst>
              <a:path w="1080706" h="171450">
                <a:moveTo>
                  <a:pt x="0" y="0"/>
                </a:moveTo>
                <a:lnTo>
                  <a:pt x="1080706" y="0"/>
                </a:lnTo>
                <a:lnTo>
                  <a:pt x="1080706" y="171450"/>
                </a:lnTo>
                <a:lnTo>
                  <a:pt x="0" y="17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27882" y="1094994"/>
            <a:ext cx="14061186" cy="9192006"/>
          </a:xfrm>
          <a:custGeom>
            <a:avLst/>
            <a:gdLst/>
            <a:ahLst/>
            <a:cxnLst/>
            <a:rect l="l" t="t" r="r" b="b"/>
            <a:pathLst>
              <a:path w="14061186" h="9192006">
                <a:moveTo>
                  <a:pt x="0" y="0"/>
                </a:moveTo>
                <a:lnTo>
                  <a:pt x="14061186" y="0"/>
                </a:lnTo>
                <a:lnTo>
                  <a:pt x="14061186" y="9192006"/>
                </a:lnTo>
                <a:lnTo>
                  <a:pt x="0" y="9192006"/>
                </a:lnTo>
                <a:lnTo>
                  <a:pt x="0" y="0"/>
                </a:lnTo>
                <a:close/>
              </a:path>
            </a:pathLst>
          </a:custGeom>
          <a:blipFill>
            <a:blip r:embed="rId4"/>
            <a:stretch>
              <a:fillRect/>
            </a:stretch>
          </a:blipFill>
        </p:spPr>
        <p:txBody>
          <a:bodyPr/>
          <a:lstStyle/>
          <a:p>
            <a:endParaRPr lang="en-US"/>
          </a:p>
        </p:txBody>
      </p:sp>
      <p:sp>
        <p:nvSpPr>
          <p:cNvPr id="4" name="Freeform 4"/>
          <p:cNvSpPr/>
          <p:nvPr/>
        </p:nvSpPr>
        <p:spPr>
          <a:xfrm>
            <a:off x="6192774" y="3648456"/>
            <a:ext cx="2322447" cy="1351026"/>
          </a:xfrm>
          <a:custGeom>
            <a:avLst/>
            <a:gdLst/>
            <a:ahLst/>
            <a:cxnLst/>
            <a:rect l="l" t="t" r="r" b="b"/>
            <a:pathLst>
              <a:path w="2322447" h="1351026">
                <a:moveTo>
                  <a:pt x="0" y="0"/>
                </a:moveTo>
                <a:lnTo>
                  <a:pt x="2322447" y="0"/>
                </a:lnTo>
                <a:lnTo>
                  <a:pt x="2322447" y="1351026"/>
                </a:lnTo>
                <a:lnTo>
                  <a:pt x="0" y="1351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394460" y="436902"/>
            <a:ext cx="7702520" cy="1076130"/>
          </a:xfrm>
          <a:prstGeom prst="rect">
            <a:avLst/>
          </a:prstGeom>
        </p:spPr>
        <p:txBody>
          <a:bodyPr lIns="0" tIns="0" rIns="0" bIns="0" rtlCol="0" anchor="t">
            <a:spAutoFit/>
          </a:bodyPr>
          <a:lstStyle/>
          <a:p>
            <a:pPr algn="l">
              <a:lnSpc>
                <a:spcPts val="7233"/>
              </a:lnSpc>
            </a:pPr>
            <a:r>
              <a:rPr lang="en-US" sz="6606" b="1">
                <a:solidFill>
                  <a:srgbClr val="000000"/>
                </a:solidFill>
                <a:latin typeface="Avenir Ultra-Bold"/>
                <a:ea typeface="Avenir Ultra-Bold"/>
                <a:cs typeface="Avenir Ultra-Bold"/>
                <a:sym typeface="Avenir Ultra-Bold"/>
              </a:rPr>
              <a:t>Plastic Waste Flow</a:t>
            </a:r>
          </a:p>
        </p:txBody>
      </p:sp>
      <p:sp>
        <p:nvSpPr>
          <p:cNvPr id="6" name="TextBox 6"/>
          <p:cNvSpPr txBox="1"/>
          <p:nvPr/>
        </p:nvSpPr>
        <p:spPr>
          <a:xfrm>
            <a:off x="2588095" y="1327199"/>
            <a:ext cx="135817" cy="764705"/>
          </a:xfrm>
          <a:prstGeom prst="rect">
            <a:avLst/>
          </a:prstGeom>
        </p:spPr>
        <p:txBody>
          <a:bodyPr lIns="0" tIns="0" rIns="0" bIns="0" rtlCol="0" anchor="t">
            <a:spAutoFit/>
          </a:bodyPr>
          <a:lstStyle/>
          <a:p>
            <a:pPr algn="l">
              <a:lnSpc>
                <a:spcPts val="5439"/>
              </a:lnSpc>
            </a:pPr>
            <a:r>
              <a:rPr lang="en-US" sz="4193" b="1">
                <a:solidFill>
                  <a:srgbClr val="000000"/>
                </a:solidFill>
                <a:latin typeface="Avenir Ultra-Bold"/>
                <a:ea typeface="Avenir Ultra-Bold"/>
                <a:cs typeface="Avenir Ultra-Bold"/>
                <a:sym typeface="Avenir Ultra-Bold"/>
              </a:rPr>
              <a:t> </a:t>
            </a:r>
          </a:p>
        </p:txBody>
      </p:sp>
      <p:sp>
        <p:nvSpPr>
          <p:cNvPr id="7" name="TextBox 7"/>
          <p:cNvSpPr txBox="1"/>
          <p:nvPr/>
        </p:nvSpPr>
        <p:spPr>
          <a:xfrm>
            <a:off x="1394460" y="1289099"/>
            <a:ext cx="12464715" cy="724878"/>
          </a:xfrm>
          <a:prstGeom prst="rect">
            <a:avLst/>
          </a:prstGeom>
        </p:spPr>
        <p:txBody>
          <a:bodyPr lIns="0" tIns="0" rIns="0" bIns="0" rtlCol="0" anchor="t">
            <a:spAutoFit/>
          </a:bodyPr>
          <a:lstStyle/>
          <a:p>
            <a:pPr algn="l">
              <a:lnSpc>
                <a:spcPts val="5871"/>
              </a:lnSpc>
            </a:pPr>
            <a:r>
              <a:rPr lang="en-US" sz="4193" b="1" dirty="0">
                <a:solidFill>
                  <a:srgbClr val="000000"/>
                </a:solidFill>
                <a:latin typeface="Avenir Ultra-Bold"/>
                <a:ea typeface="Avenir Ultra-Bold"/>
                <a:cs typeface="Avenir Ultra-Bold"/>
                <a:sym typeface="Avenir Ultra-Bold"/>
              </a:rPr>
              <a:t>34.2kg/person/year of  plastic leaking to water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1051" y="2240280"/>
            <a:ext cx="1080706" cy="171450"/>
          </a:xfrm>
          <a:custGeom>
            <a:avLst/>
            <a:gdLst/>
            <a:ahLst/>
            <a:cxnLst/>
            <a:rect l="l" t="t" r="r" b="b"/>
            <a:pathLst>
              <a:path w="1080706" h="171450">
                <a:moveTo>
                  <a:pt x="0" y="0"/>
                </a:moveTo>
                <a:lnTo>
                  <a:pt x="1080706" y="0"/>
                </a:lnTo>
                <a:lnTo>
                  <a:pt x="1080706" y="171450"/>
                </a:lnTo>
                <a:lnTo>
                  <a:pt x="0" y="17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394460" y="218494"/>
            <a:ext cx="15524597" cy="1376448"/>
          </a:xfrm>
          <a:prstGeom prst="rect">
            <a:avLst/>
          </a:prstGeom>
        </p:spPr>
        <p:txBody>
          <a:bodyPr lIns="0" tIns="0" rIns="0" bIns="0" rtlCol="0" anchor="t">
            <a:spAutoFit/>
          </a:bodyPr>
          <a:lstStyle/>
          <a:p>
            <a:pPr algn="l">
              <a:lnSpc>
                <a:spcPts val="10080"/>
              </a:lnSpc>
            </a:pPr>
            <a:r>
              <a:rPr lang="en-US" sz="7200" b="1">
                <a:solidFill>
                  <a:srgbClr val="000000"/>
                </a:solidFill>
                <a:latin typeface="Avenir Ultra-Bold"/>
                <a:ea typeface="Avenir Ultra-Bold"/>
                <a:cs typeface="Avenir Ultra-Bold"/>
                <a:sym typeface="Avenir Ultra-Bold"/>
              </a:rPr>
              <a:t>Institutional &amp; Governance system</a:t>
            </a:r>
          </a:p>
        </p:txBody>
      </p:sp>
      <p:sp>
        <p:nvSpPr>
          <p:cNvPr id="4" name="TextBox 4"/>
          <p:cNvSpPr txBox="1"/>
          <p:nvPr/>
        </p:nvSpPr>
        <p:spPr>
          <a:xfrm>
            <a:off x="899312" y="3075713"/>
            <a:ext cx="14367581" cy="692987"/>
          </a:xfrm>
          <a:prstGeom prst="rect">
            <a:avLst/>
          </a:prstGeom>
        </p:spPr>
        <p:txBody>
          <a:bodyPr lIns="0" tIns="0" rIns="0" bIns="0" rtlCol="0" anchor="t">
            <a:spAutoFit/>
          </a:bodyPr>
          <a:lstStyle/>
          <a:p>
            <a:pPr algn="l">
              <a:lnSpc>
                <a:spcPts val="5040"/>
              </a:lnSpc>
            </a:pPr>
            <a:r>
              <a:rPr lang="en-US" sz="3600">
                <a:solidFill>
                  <a:srgbClr val="000000"/>
                </a:solidFill>
                <a:latin typeface="Avenir Light"/>
                <a:ea typeface="Avenir Light"/>
                <a:cs typeface="Avenir Light"/>
                <a:sym typeface="Avenir Light"/>
              </a:rPr>
              <a:t>National law: Environmental Management and Protection Law, 2017</a:t>
            </a:r>
          </a:p>
        </p:txBody>
      </p:sp>
      <p:sp>
        <p:nvSpPr>
          <p:cNvPr id="5" name="TextBox 5"/>
          <p:cNvSpPr txBox="1"/>
          <p:nvPr/>
        </p:nvSpPr>
        <p:spPr>
          <a:xfrm>
            <a:off x="1585112" y="4198187"/>
            <a:ext cx="13987134" cy="995663"/>
          </a:xfrm>
          <a:prstGeom prst="rect">
            <a:avLst/>
          </a:prstGeom>
        </p:spPr>
        <p:txBody>
          <a:bodyPr lIns="0" tIns="0" rIns="0" bIns="0" rtlCol="0" anchor="t">
            <a:spAutoFit/>
          </a:bodyPr>
          <a:lstStyle/>
          <a:p>
            <a:pPr algn="l">
              <a:lnSpc>
                <a:spcPts val="4213"/>
              </a:lnSpc>
            </a:pPr>
            <a:r>
              <a:rPr lang="en-US" sz="3009">
                <a:solidFill>
                  <a:srgbClr val="000000"/>
                </a:solidFill>
                <a:latin typeface="Avenir Light"/>
                <a:ea typeface="Avenir Light"/>
                <a:cs typeface="Avenir Light"/>
                <a:sym typeface="Avenir Light"/>
              </a:rPr>
              <a:t>Lagos Waste Management Authority, LAWMA is responsible for MSWM system including:</a:t>
            </a:r>
          </a:p>
        </p:txBody>
      </p:sp>
      <p:sp>
        <p:nvSpPr>
          <p:cNvPr id="6" name="TextBox 6"/>
          <p:cNvSpPr txBox="1"/>
          <p:nvPr/>
        </p:nvSpPr>
        <p:spPr>
          <a:xfrm>
            <a:off x="3305827" y="5152277"/>
            <a:ext cx="87440" cy="507830"/>
          </a:xfrm>
          <a:prstGeom prst="rect">
            <a:avLst/>
          </a:prstGeom>
        </p:spPr>
        <p:txBody>
          <a:bodyPr lIns="0" tIns="0" rIns="0" bIns="0" rtlCol="0" anchor="t">
            <a:spAutoFit/>
          </a:bodyPr>
          <a:lstStyle/>
          <a:p>
            <a:pPr algn="l">
              <a:lnSpc>
                <a:spcPts val="3690"/>
              </a:lnSpc>
            </a:pPr>
            <a:r>
              <a:rPr lang="en-US" sz="2700">
                <a:solidFill>
                  <a:srgbClr val="000000"/>
                </a:solidFill>
                <a:latin typeface="Avenir Light"/>
                <a:ea typeface="Avenir Light"/>
                <a:cs typeface="Avenir Light"/>
                <a:sym typeface="Avenir Light"/>
              </a:rPr>
              <a:t> </a:t>
            </a:r>
          </a:p>
        </p:txBody>
      </p:sp>
      <p:sp>
        <p:nvSpPr>
          <p:cNvPr id="7" name="TextBox 7"/>
          <p:cNvSpPr txBox="1"/>
          <p:nvPr/>
        </p:nvSpPr>
        <p:spPr>
          <a:xfrm>
            <a:off x="2270955" y="5199921"/>
            <a:ext cx="122572" cy="1858661"/>
          </a:xfrm>
          <a:prstGeom prst="rect">
            <a:avLst/>
          </a:prstGeom>
        </p:spPr>
        <p:txBody>
          <a:bodyPr lIns="0" tIns="0" rIns="0" bIns="0" rtlCol="0" anchor="t">
            <a:spAutoFit/>
          </a:bodyPr>
          <a:lstStyle/>
          <a:p>
            <a:pPr algn="just">
              <a:lnSpc>
                <a:spcPts val="3672"/>
              </a:lnSpc>
            </a:pPr>
            <a:r>
              <a:rPr lang="en-US" sz="2700">
                <a:solidFill>
                  <a:srgbClr val="000000"/>
                </a:solidFill>
                <a:latin typeface="Arial"/>
                <a:ea typeface="Arial"/>
                <a:cs typeface="Arial"/>
                <a:sym typeface="Arial"/>
              </a:rPr>
              <a:t>• • • •</a:t>
            </a:r>
          </a:p>
        </p:txBody>
      </p:sp>
      <p:sp>
        <p:nvSpPr>
          <p:cNvPr id="8" name="TextBox 8"/>
          <p:cNvSpPr txBox="1"/>
          <p:nvPr/>
        </p:nvSpPr>
        <p:spPr>
          <a:xfrm>
            <a:off x="2613855" y="5152277"/>
            <a:ext cx="2351080" cy="507830"/>
          </a:xfrm>
          <a:prstGeom prst="rect">
            <a:avLst/>
          </a:prstGeom>
        </p:spPr>
        <p:txBody>
          <a:bodyPr lIns="0" tIns="0" rIns="0" bIns="0" rtlCol="0" anchor="t">
            <a:spAutoFit/>
          </a:bodyPr>
          <a:lstStyle/>
          <a:p>
            <a:pPr algn="l">
              <a:lnSpc>
                <a:spcPts val="3672"/>
              </a:lnSpc>
            </a:pPr>
            <a:r>
              <a:rPr lang="en-US" sz="2700">
                <a:solidFill>
                  <a:srgbClr val="000000"/>
                </a:solidFill>
                <a:latin typeface="Avenir Light"/>
                <a:ea typeface="Avenir Light"/>
                <a:cs typeface="Avenir Light"/>
                <a:sym typeface="Avenir Light"/>
              </a:rPr>
              <a:t>datacollection</a:t>
            </a:r>
          </a:p>
        </p:txBody>
      </p:sp>
      <p:sp>
        <p:nvSpPr>
          <p:cNvPr id="9" name="TextBox 9"/>
          <p:cNvSpPr txBox="1"/>
          <p:nvPr/>
        </p:nvSpPr>
        <p:spPr>
          <a:xfrm>
            <a:off x="2613855" y="5618621"/>
            <a:ext cx="11065997" cy="1438618"/>
          </a:xfrm>
          <a:prstGeom prst="rect">
            <a:avLst/>
          </a:prstGeom>
        </p:spPr>
        <p:txBody>
          <a:bodyPr lIns="0" tIns="0" rIns="0" bIns="0" rtlCol="0" anchor="t">
            <a:spAutoFit/>
          </a:bodyPr>
          <a:lstStyle/>
          <a:p>
            <a:pPr algn="l">
              <a:lnSpc>
                <a:spcPts val="3672"/>
              </a:lnSpc>
            </a:pPr>
            <a:r>
              <a:rPr lang="en-US" sz="2700">
                <a:solidFill>
                  <a:srgbClr val="000000"/>
                </a:solidFill>
                <a:latin typeface="Avenir Light"/>
                <a:ea typeface="Avenir Light"/>
                <a:cs typeface="Avenir Light"/>
                <a:sym typeface="Avenir Light"/>
              </a:rPr>
              <a:t>adapting national policies and establishing implementation directives collection, transport and disposal of MSW and industrial waste establishment of WM infrastructure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1314</Words>
  <Application>Microsoft Office PowerPoint</Application>
  <PresentationFormat>Custom</PresentationFormat>
  <Paragraphs>130</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November, 2025</dc:title>
  <dc:creator>USER</dc:creator>
  <cp:lastModifiedBy>Ola Oresanya</cp:lastModifiedBy>
  <cp:revision>4</cp:revision>
  <dcterms:created xsi:type="dcterms:W3CDTF">2006-08-16T00:00:00Z</dcterms:created>
  <dcterms:modified xsi:type="dcterms:W3CDTF">2025-11-12T23:26:03Z</dcterms:modified>
  <dc:identifier>DAG4SDI9vd0</dc:identifier>
</cp:coreProperties>
</file>